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259" r:id="rId4"/>
    <p:sldId id="260" r:id="rId5"/>
    <p:sldId id="262" r:id="rId6"/>
    <p:sldId id="269" r:id="rId7"/>
    <p:sldId id="266" r:id="rId8"/>
    <p:sldId id="258" r:id="rId9"/>
    <p:sldId id="268" r:id="rId10"/>
    <p:sldId id="270" r:id="rId11"/>
    <p:sldId id="261" r:id="rId12"/>
    <p:sldId id="264" r:id="rId13"/>
    <p:sldId id="271" r:id="rId14"/>
    <p:sldId id="267" r:id="rId15"/>
    <p:sldId id="272" r:id="rId16"/>
    <p:sldId id="273" r:id="rId17"/>
    <p:sldId id="276" r:id="rId18"/>
    <p:sldId id="277" r:id="rId19"/>
    <p:sldId id="295" r:id="rId20"/>
    <p:sldId id="274" r:id="rId21"/>
    <p:sldId id="275" r:id="rId22"/>
    <p:sldId id="293" r:id="rId23"/>
    <p:sldId id="290" r:id="rId24"/>
    <p:sldId id="294" r:id="rId25"/>
    <p:sldId id="291" r:id="rId26"/>
    <p:sldId id="292" r:id="rId27"/>
    <p:sldId id="263" r:id="rId28"/>
    <p:sldId id="278" r:id="rId29"/>
    <p:sldId id="279" r:id="rId30"/>
    <p:sldId id="280" r:id="rId31"/>
    <p:sldId id="281" r:id="rId32"/>
    <p:sldId id="282" r:id="rId33"/>
    <p:sldId id="283" r:id="rId34"/>
    <p:sldId id="284" r:id="rId35"/>
    <p:sldId id="285" r:id="rId36"/>
    <p:sldId id="286" r:id="rId37"/>
    <p:sldId id="287" r:id="rId38"/>
    <p:sldId id="288"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116" d="100"/>
          <a:sy n="116" d="100"/>
        </p:scale>
        <p:origin x="14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35121-096E-4F1E-A93A-E4FB6E26DA1A}" type="datetimeFigureOut">
              <a:rPr lang="fr-FR" smtClean="0"/>
              <a:t>28/08/2018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9E20D-9922-4523-9432-CEFA6D717B30}" type="slidenum">
              <a:rPr lang="fr-FR" smtClean="0"/>
              <a:t>‹N°›</a:t>
            </a:fld>
            <a:endParaRPr lang="fr-FR"/>
          </a:p>
        </p:txBody>
      </p:sp>
    </p:spTree>
    <p:extLst>
      <p:ext uri="{BB962C8B-B14F-4D97-AF65-F5344CB8AC3E}">
        <p14:creationId xmlns:p14="http://schemas.microsoft.com/office/powerpoint/2010/main" val="406329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8D460B3A-AD00-4C7F-9C39-8C827952451F}" type="datetimeFigureOut">
              <a:rPr lang="fr-FR" smtClean="0"/>
              <a:t>28/08/2018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10B9D1-9662-479D-8BA4-597E8BA490A6}" type="slidenum">
              <a:rPr lang="fr-FR" smtClean="0"/>
              <a:t>‹N°›</a:t>
            </a:fld>
            <a:endParaRPr lang="fr-FR"/>
          </a:p>
        </p:txBody>
      </p:sp>
      <p:sp>
        <p:nvSpPr>
          <p:cNvPr id="8" name="Rectangle 7"/>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445396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460B3A-AD00-4C7F-9C39-8C827952451F}" type="datetimeFigureOut">
              <a:rPr lang="fr-FR" smtClean="0"/>
              <a:t>28/08/2018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10B9D1-9662-479D-8BA4-597E8BA490A6}" type="slidenum">
              <a:rPr lang="fr-FR" smtClean="0"/>
              <a:t>‹N°›</a:t>
            </a:fld>
            <a:endParaRPr lang="fr-FR"/>
          </a:p>
        </p:txBody>
      </p:sp>
      <p:sp>
        <p:nvSpPr>
          <p:cNvPr id="7"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8" name="Rectangle 7"/>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16855102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460B3A-AD00-4C7F-9C39-8C827952451F}" type="datetimeFigureOut">
              <a:rPr lang="fr-FR" smtClean="0"/>
              <a:t>28/08/2018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10B9D1-9662-479D-8BA4-597E8BA490A6}" type="slidenum">
              <a:rPr lang="fr-FR" smtClean="0"/>
              <a:t>‹N°›</a:t>
            </a:fld>
            <a:endParaRPr lang="fr-FR"/>
          </a:p>
        </p:txBody>
      </p:sp>
      <p:sp>
        <p:nvSpPr>
          <p:cNvPr id="7"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8" name="Rectangle 7"/>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18172350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38897" y="636701"/>
            <a:ext cx="7200000" cy="491072"/>
          </a:xfrm>
        </p:spPr>
        <p:txBody>
          <a:bodyPr/>
          <a:lstStyle>
            <a:lvl1pPr>
              <a:defRPr b="1" i="1">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defRPr>
            </a:lvl1pPr>
          </a:lstStyle>
          <a:p>
            <a:r>
              <a:rPr lang="fr-FR" dirty="0" smtClean="0"/>
              <a:t>Modifiez le style du titre</a:t>
            </a:r>
            <a:endParaRPr lang="en-US" dirty="0"/>
          </a:p>
        </p:txBody>
      </p:sp>
      <p:sp>
        <p:nvSpPr>
          <p:cNvPr id="3" name="Content Placeholder 2"/>
          <p:cNvSpPr>
            <a:spLocks noGrp="1"/>
          </p:cNvSpPr>
          <p:nvPr>
            <p:ph idx="1"/>
          </p:nvPr>
        </p:nvSpPr>
        <p:spPr>
          <a:xfrm>
            <a:off x="334736" y="1404256"/>
            <a:ext cx="8482693" cy="5282293"/>
          </a:xfrm>
        </p:spPr>
        <p:txBody>
          <a:bodyPr>
            <a:normAutofit/>
          </a:bodyPr>
          <a:lstStyle>
            <a:lvl1pPr>
              <a:defRPr sz="3600">
                <a:solidFill>
                  <a:srgbClr val="0070C0"/>
                </a:solidFill>
              </a:defRPr>
            </a:lvl1pPr>
            <a:lvl2pPr>
              <a:defRPr sz="3200">
                <a:solidFill>
                  <a:srgbClr val="0070C0"/>
                </a:solidFill>
              </a:defRPr>
            </a:lvl2pPr>
            <a:lvl3pPr>
              <a:defRPr sz="2800">
                <a:solidFill>
                  <a:srgbClr val="0070C0"/>
                </a:solidFill>
              </a:defRPr>
            </a:lvl3pPr>
            <a:lvl4pPr>
              <a:defRPr sz="2400">
                <a:solidFill>
                  <a:srgbClr val="0070C0"/>
                </a:solidFill>
              </a:defRPr>
            </a:lvl4pPr>
            <a:lvl5pPr>
              <a:defRPr sz="2400">
                <a:solidFill>
                  <a:srgbClr val="0070C0"/>
                </a:solidFil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7" name="Rectangle 6"/>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3870930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D460B3A-AD00-4C7F-9C39-8C827952451F}" type="datetimeFigureOut">
              <a:rPr lang="fr-FR" smtClean="0"/>
              <a:t>28/08/2018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10B9D1-9662-479D-8BA4-597E8BA490A6}" type="slidenum">
              <a:rPr lang="fr-FR" smtClean="0"/>
              <a:t>‹N°›</a:t>
            </a:fld>
            <a:endParaRPr lang="fr-FR"/>
          </a:p>
        </p:txBody>
      </p:sp>
      <p:sp>
        <p:nvSpPr>
          <p:cNvPr id="7"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8" name="Rectangle 7"/>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12817934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D460B3A-AD00-4C7F-9C39-8C827952451F}" type="datetimeFigureOut">
              <a:rPr lang="fr-FR" smtClean="0"/>
              <a:t>28/08/2018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10B9D1-9662-479D-8BA4-597E8BA490A6}" type="slidenum">
              <a:rPr lang="fr-FR" smtClean="0"/>
              <a:t>‹N°›</a:t>
            </a:fld>
            <a:endParaRPr lang="fr-FR"/>
          </a:p>
        </p:txBody>
      </p:sp>
      <p:sp>
        <p:nvSpPr>
          <p:cNvPr id="8"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9" name="Rectangle 8"/>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13949642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D460B3A-AD00-4C7F-9C39-8C827952451F}" type="datetimeFigureOut">
              <a:rPr lang="fr-FR" smtClean="0"/>
              <a:t>28/08/2018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B10B9D1-9662-479D-8BA4-597E8BA490A6}" type="slidenum">
              <a:rPr lang="fr-FR" smtClean="0"/>
              <a:t>‹N°›</a:t>
            </a:fld>
            <a:endParaRPr lang="fr-FR"/>
          </a:p>
        </p:txBody>
      </p:sp>
      <p:sp>
        <p:nvSpPr>
          <p:cNvPr id="10"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11" name="Rectangle 10"/>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39181993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D460B3A-AD00-4C7F-9C39-8C827952451F}" type="datetimeFigureOut">
              <a:rPr lang="fr-FR" smtClean="0"/>
              <a:t>28/08/2018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B10B9D1-9662-479D-8BA4-597E8BA490A6}" type="slidenum">
              <a:rPr lang="fr-FR" smtClean="0"/>
              <a:t>‹N°›</a:t>
            </a:fld>
            <a:endParaRPr lang="fr-FR"/>
          </a:p>
        </p:txBody>
      </p:sp>
      <p:sp>
        <p:nvSpPr>
          <p:cNvPr id="6"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7" name="Rectangle 6"/>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5951144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60B3A-AD00-4C7F-9C39-8C827952451F}" type="datetimeFigureOut">
              <a:rPr lang="fr-FR" smtClean="0"/>
              <a:t>28/08/2018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B10B9D1-9662-479D-8BA4-597E8BA490A6}" type="slidenum">
              <a:rPr lang="fr-FR" smtClean="0"/>
              <a:t>‹N°›</a:t>
            </a:fld>
            <a:endParaRPr lang="fr-FR"/>
          </a:p>
        </p:txBody>
      </p:sp>
      <p:sp>
        <p:nvSpPr>
          <p:cNvPr id="5" name="Title 1"/>
          <p:cNvSpPr>
            <a:spLocks noGrp="1"/>
          </p:cNvSpPr>
          <p:nvPr>
            <p:ph type="title"/>
          </p:nvPr>
        </p:nvSpPr>
        <p:spPr>
          <a:xfrm>
            <a:off x="238897" y="636701"/>
            <a:ext cx="7200000" cy="491072"/>
          </a:xfrm>
        </p:spPr>
        <p:txBody>
          <a:bodyPr/>
          <a:lstStyle>
            <a:lvl1pPr>
              <a:defRPr b="1" i="1">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defRPr>
            </a:lvl1pPr>
          </a:lstStyle>
          <a:p>
            <a:r>
              <a:rPr lang="fr-FR" dirty="0" smtClean="0"/>
              <a:t>Modifiez le style du titre</a:t>
            </a:r>
            <a:endParaRPr lang="en-US" dirty="0"/>
          </a:p>
        </p:txBody>
      </p:sp>
      <p:sp>
        <p:nvSpPr>
          <p:cNvPr id="6" name="Rectangle 5"/>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3052853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D460B3A-AD00-4C7F-9C39-8C827952451F}" type="datetimeFigureOut">
              <a:rPr lang="fr-FR" smtClean="0"/>
              <a:t>28/08/2018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10B9D1-9662-479D-8BA4-597E8BA490A6}" type="slidenum">
              <a:rPr lang="fr-FR" smtClean="0"/>
              <a:t>‹N°›</a:t>
            </a:fld>
            <a:endParaRPr lang="fr-FR"/>
          </a:p>
        </p:txBody>
      </p:sp>
      <p:sp>
        <p:nvSpPr>
          <p:cNvPr id="8"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9" name="Rectangle 8"/>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41151532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D460B3A-AD00-4C7F-9C39-8C827952451F}" type="datetimeFigureOut">
              <a:rPr lang="fr-FR" smtClean="0"/>
              <a:t>28/08/2018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10B9D1-9662-479D-8BA4-597E8BA490A6}" type="slidenum">
              <a:rPr lang="fr-FR" smtClean="0"/>
              <a:t>‹N°›</a:t>
            </a:fld>
            <a:endParaRPr lang="fr-FR"/>
          </a:p>
        </p:txBody>
      </p:sp>
      <p:sp>
        <p:nvSpPr>
          <p:cNvPr id="8" name="Title 1"/>
          <p:cNvSpPr txBox="1">
            <a:spLocks/>
          </p:cNvSpPr>
          <p:nvPr userDrawn="1"/>
        </p:nvSpPr>
        <p:spPr>
          <a:xfrm>
            <a:off x="238897" y="636701"/>
            <a:ext cx="7200000" cy="4910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1" kern="1200">
                <a:gradFill flip="none" rotWithShape="1">
                  <a:gsLst>
                    <a:gs pos="52000">
                      <a:srgbClr val="0070C0">
                        <a:tint val="66000"/>
                        <a:satMod val="160000"/>
                      </a:srgbClr>
                    </a:gs>
                    <a:gs pos="99000">
                      <a:srgbClr val="0070C0">
                        <a:alpha val="59000"/>
                        <a:lumMod val="99000"/>
                      </a:srgbClr>
                    </a:gs>
                    <a:gs pos="0">
                      <a:srgbClr val="0070C0">
                        <a:tint val="23500"/>
                        <a:satMod val="160000"/>
                      </a:srgbClr>
                    </a:gs>
                  </a:gsLst>
                  <a:lin ang="2700000" scaled="1"/>
                  <a:tileRect/>
                </a:gradFill>
                <a:latin typeface="+mn-lt"/>
                <a:ea typeface="Cambria Math" panose="02040503050406030204" pitchFamily="18" charset="0"/>
                <a:cs typeface="+mj-cs"/>
              </a:defRPr>
            </a:lvl1pPr>
          </a:lstStyle>
          <a:p>
            <a:r>
              <a:rPr lang="fr-FR" smtClean="0"/>
              <a:t>Modifiez le style du titre</a:t>
            </a:r>
            <a:endParaRPr lang="en-US" dirty="0"/>
          </a:p>
        </p:txBody>
      </p:sp>
      <p:sp>
        <p:nvSpPr>
          <p:cNvPr id="9" name="Rectangle 8"/>
          <p:cNvSpPr/>
          <p:nvPr userDrawn="1"/>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userDrawn="1"/>
        </p:nvPicPr>
        <p:blipFill>
          <a:blip r:embed="rId2">
            <a:lum bright="2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Tree>
    <p:extLst>
      <p:ext uri="{BB962C8B-B14F-4D97-AF65-F5344CB8AC3E}">
        <p14:creationId xmlns:p14="http://schemas.microsoft.com/office/powerpoint/2010/main" val="28042283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60B3A-AD00-4C7F-9C39-8C827952451F}" type="datetimeFigureOut">
              <a:rPr lang="fr-FR" smtClean="0"/>
              <a:t>28/08/2018</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0B9D1-9662-479D-8BA4-597E8BA490A6}" type="slidenum">
              <a:rPr lang="fr-FR" smtClean="0"/>
              <a:t>‹N°›</a:t>
            </a:fld>
            <a:endParaRPr lang="fr-FR"/>
          </a:p>
        </p:txBody>
      </p:sp>
    </p:spTree>
    <p:extLst>
      <p:ext uri="{BB962C8B-B14F-4D97-AF65-F5344CB8AC3E}">
        <p14:creationId xmlns:p14="http://schemas.microsoft.com/office/powerpoint/2010/main" val="2183817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78.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grenoble.jeudego.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897" y="428364"/>
            <a:ext cx="7200000" cy="14004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8557" y="48385"/>
            <a:ext cx="1479022" cy="900000"/>
          </a:xfrm>
          <a:prstGeom prst="rect">
            <a:avLst/>
          </a:prstGeom>
          <a:noFill/>
          <a:ln>
            <a:noFill/>
          </a:ln>
        </p:spPr>
      </p:pic>
      <p:sp>
        <p:nvSpPr>
          <p:cNvPr id="7" name="Espace réservé du texte 1"/>
          <p:cNvSpPr txBox="1">
            <a:spLocks/>
          </p:cNvSpPr>
          <p:nvPr/>
        </p:nvSpPr>
        <p:spPr>
          <a:xfrm>
            <a:off x="503999" y="948385"/>
            <a:ext cx="7873882" cy="5699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800" b="1" i="1" dirty="0" smtClean="0">
                <a:solidFill>
                  <a:srgbClr val="0070C0"/>
                </a:solidFill>
              </a:rPr>
              <a:t>Découverte du Jeu de Go</a:t>
            </a:r>
          </a:p>
          <a:p>
            <a:pPr marL="0" indent="0">
              <a:buNone/>
            </a:pPr>
            <a:r>
              <a:rPr lang="fr-FR" b="1" i="1" dirty="0" smtClean="0">
                <a:solidFill>
                  <a:srgbClr val="0070C0"/>
                </a:solidFill>
              </a:rPr>
              <a:t>« Le plus fascinant des jeux de stratégie »</a:t>
            </a:r>
          </a:p>
          <a:p>
            <a:pPr marL="0" indent="0">
              <a:buNone/>
            </a:pPr>
            <a:endParaRPr lang="fr-FR" sz="1400" b="1" i="1" dirty="0" smtClean="0">
              <a:solidFill>
                <a:srgbClr val="0070C0"/>
              </a:solidFill>
            </a:endParaRPr>
          </a:p>
          <a:p>
            <a:pPr>
              <a:buFont typeface="Wingdings" panose="05000000000000000000" pitchFamily="2" charset="2"/>
              <a:buChar char="§"/>
            </a:pPr>
            <a:r>
              <a:rPr lang="fr-FR" sz="2400" b="1" i="1" dirty="0" smtClean="0">
                <a:solidFill>
                  <a:srgbClr val="0070C0"/>
                </a:solidFill>
              </a:rPr>
              <a:t>Origine : ~ 2000 ans av. J.C.</a:t>
            </a:r>
          </a:p>
          <a:p>
            <a:pPr>
              <a:buFont typeface="Wingdings" panose="05000000000000000000" pitchFamily="2" charset="2"/>
              <a:buChar char="§"/>
            </a:pPr>
            <a:r>
              <a:rPr lang="fr-FR" sz="2400" b="1" i="1" dirty="0" smtClean="0">
                <a:solidFill>
                  <a:srgbClr val="0070C0"/>
                </a:solidFill>
              </a:rPr>
              <a:t>Evolution en orient </a:t>
            </a:r>
          </a:p>
          <a:p>
            <a:pPr>
              <a:buFont typeface="Wingdings" panose="05000000000000000000" pitchFamily="2" charset="2"/>
              <a:buChar char="§"/>
            </a:pPr>
            <a:r>
              <a:rPr lang="fr-FR" sz="2400" b="1" i="1" dirty="0" smtClean="0">
                <a:solidFill>
                  <a:srgbClr val="0070C0"/>
                </a:solidFill>
              </a:rPr>
              <a:t>Arrivée en occident</a:t>
            </a:r>
          </a:p>
          <a:p>
            <a:pPr>
              <a:buFont typeface="Wingdings" panose="05000000000000000000" pitchFamily="2" charset="2"/>
              <a:buChar char="§"/>
            </a:pPr>
            <a:r>
              <a:rPr lang="fr-FR" sz="2400" b="1" i="1" dirty="0" smtClean="0">
                <a:solidFill>
                  <a:srgbClr val="0070C0"/>
                </a:solidFill>
              </a:rPr>
              <a:t>Influence sur la société actuelle</a:t>
            </a:r>
          </a:p>
          <a:p>
            <a:pPr>
              <a:buFont typeface="Wingdings" panose="05000000000000000000" pitchFamily="2" charset="2"/>
              <a:buChar char="§"/>
            </a:pPr>
            <a:r>
              <a:rPr lang="fr-FR" sz="2400" b="1" i="1" dirty="0" smtClean="0">
                <a:solidFill>
                  <a:srgbClr val="0070C0"/>
                </a:solidFill>
              </a:rPr>
              <a:t>Présentation des règles du jeu</a:t>
            </a:r>
          </a:p>
          <a:p>
            <a:pPr marL="0" indent="0">
              <a:buNone/>
            </a:pPr>
            <a:endParaRPr lang="fr-FR" sz="2600" i="1" dirty="0"/>
          </a:p>
          <a:p>
            <a:pPr marL="0" indent="0">
              <a:buNone/>
            </a:pPr>
            <a:r>
              <a:rPr lang="fr-FR" sz="2400" b="1" i="1" dirty="0" smtClean="0">
                <a:solidFill>
                  <a:srgbClr val="0070C0"/>
                </a:solidFill>
              </a:rPr>
              <a:t>Luc Ronayette</a:t>
            </a:r>
          </a:p>
          <a:p>
            <a:pPr marL="0" indent="0">
              <a:buNone/>
            </a:pPr>
            <a:r>
              <a:rPr lang="fr-FR" sz="2000" i="1" dirty="0" smtClean="0">
                <a:solidFill>
                  <a:srgbClr val="0070C0"/>
                </a:solidFill>
              </a:rPr>
              <a:t>Administrateur du club de Go de Grenoble</a:t>
            </a:r>
          </a:p>
          <a:p>
            <a:pPr marL="0" indent="0">
              <a:buNone/>
            </a:pPr>
            <a:r>
              <a:rPr lang="fr-FR" sz="2000" i="1" dirty="0">
                <a:solidFill>
                  <a:srgbClr val="0070C0"/>
                </a:solidFill>
              </a:rPr>
              <a:t>Secrétaire-adjoint </a:t>
            </a:r>
            <a:r>
              <a:rPr lang="fr-FR" sz="2000" i="1" dirty="0" smtClean="0">
                <a:solidFill>
                  <a:srgbClr val="0070C0"/>
                </a:solidFill>
              </a:rPr>
              <a:t>de la Fédération </a:t>
            </a:r>
            <a:r>
              <a:rPr lang="fr-FR" sz="2000" i="1" dirty="0">
                <a:solidFill>
                  <a:srgbClr val="0070C0"/>
                </a:solidFill>
              </a:rPr>
              <a:t>Française de Go</a:t>
            </a:r>
          </a:p>
          <a:p>
            <a:pPr marL="0" indent="0">
              <a:buNone/>
            </a:pPr>
            <a:endParaRPr lang="fr-FR" sz="2000" i="1" dirty="0" smtClean="0">
              <a:solidFill>
                <a:srgbClr val="0070C0"/>
              </a:solidFill>
            </a:endParaRPr>
          </a:p>
          <a:p>
            <a:pPr marL="0" indent="0">
              <a:buNone/>
            </a:pPr>
            <a:endParaRPr lang="fr-FR" sz="2000" i="1" dirty="0" smtClean="0">
              <a:solidFill>
                <a:srgbClr val="0070C0"/>
              </a:solidFill>
            </a:endParaRPr>
          </a:p>
        </p:txBody>
      </p:sp>
      <p:pic>
        <p:nvPicPr>
          <p:cNvPr id="8" name="Image 7"/>
          <p:cNvPicPr>
            <a:picLocks noChangeAspect="1"/>
          </p:cNvPicPr>
          <p:nvPr/>
        </p:nvPicPr>
        <p:blipFill>
          <a:blip r:embed="rId3">
            <a:alphaModFix/>
          </a:blip>
          <a:srcRect/>
          <a:stretch>
            <a:fillRect/>
          </a:stretch>
        </p:blipFill>
        <p:spPr>
          <a:xfrm>
            <a:off x="5870626" y="1943118"/>
            <a:ext cx="3136542" cy="4704816"/>
          </a:xfrm>
          <a:prstGeom prst="rect">
            <a:avLst/>
          </a:prstGeom>
          <a:noFill/>
          <a:ln>
            <a:noFill/>
          </a:ln>
        </p:spPr>
      </p:pic>
    </p:spTree>
    <p:extLst>
      <p:ext uri="{BB962C8B-B14F-4D97-AF65-F5344CB8AC3E}">
        <p14:creationId xmlns:p14="http://schemas.microsoft.com/office/powerpoint/2010/main" val="1353723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309816"/>
            <a:ext cx="9053383" cy="5548184"/>
          </a:xfrm>
        </p:spPr>
        <p:txBody>
          <a:bodyPr>
            <a:normAutofit fontScale="62500" lnSpcReduction="20000"/>
          </a:bodyPr>
          <a:lstStyle/>
          <a:p>
            <a:r>
              <a:rPr lang="fr-FR" b="1" i="1" u="sng" dirty="0" smtClean="0">
                <a:latin typeface="Liberation Sans"/>
              </a:rPr>
              <a:t>Corée</a:t>
            </a:r>
          </a:p>
          <a:p>
            <a:pPr lvl="6"/>
            <a:endParaRPr lang="fr-FR" i="1" u="sng" dirty="0" smtClean="0">
              <a:latin typeface="Liberation Sans"/>
            </a:endParaRPr>
          </a:p>
          <a:p>
            <a:pPr lvl="1"/>
            <a:r>
              <a:rPr lang="fr-FR" b="1" i="1" dirty="0" smtClean="0">
                <a:latin typeface="Liberation Sans"/>
              </a:rPr>
              <a:t>Fin du XVI</a:t>
            </a:r>
            <a:r>
              <a:rPr lang="fr-FR" b="1" i="1" baseline="30000" dirty="0" smtClean="0">
                <a:latin typeface="Liberation Sans"/>
              </a:rPr>
              <a:t>e</a:t>
            </a:r>
            <a:r>
              <a:rPr lang="fr-FR" b="1" i="1" dirty="0" smtClean="0">
                <a:latin typeface="Liberation Sans"/>
              </a:rPr>
              <a:t> / début du XVII</a:t>
            </a:r>
            <a:r>
              <a:rPr lang="fr-FR" b="1" i="1" baseline="30000" dirty="0" smtClean="0">
                <a:latin typeface="Liberation Sans"/>
              </a:rPr>
              <a:t>e</a:t>
            </a:r>
            <a:r>
              <a:rPr lang="fr-FR" b="1" i="1" dirty="0" smtClean="0">
                <a:latin typeface="Liberation Sans"/>
              </a:rPr>
              <a:t> : </a:t>
            </a:r>
          </a:p>
          <a:p>
            <a:pPr lvl="2"/>
            <a:r>
              <a:rPr lang="fr-FR" b="1" i="1" dirty="0" smtClean="0">
                <a:latin typeface="Liberation Sans"/>
              </a:rPr>
              <a:t>Le jeu de go sort enfin du cadre fermé des cours royales </a:t>
            </a:r>
          </a:p>
          <a:p>
            <a:pPr lvl="3"/>
            <a:r>
              <a:rPr lang="fr-FR" i="1" dirty="0" smtClean="0">
                <a:latin typeface="Liberation Sans"/>
              </a:rPr>
              <a:t>La notion de Go comme un des 4 arts sacrés qu’il faut apprendre et maîtriser dans le cadre d’une bonne éducation a été importée :</a:t>
            </a:r>
          </a:p>
          <a:p>
            <a:pPr lvl="4"/>
            <a:r>
              <a:rPr lang="fr-FR" sz="2200" i="1" dirty="0">
                <a:latin typeface="Liberation Sans"/>
              </a:rPr>
              <a:t>s</a:t>
            </a:r>
            <a:r>
              <a:rPr lang="fr-FR" sz="2200" i="1" dirty="0" smtClean="0">
                <a:latin typeface="Liberation Sans"/>
              </a:rPr>
              <a:t>oit du Japon à l’occasion des tentatives d’invasion de la Corée en 1592 et 1597-1598</a:t>
            </a:r>
          </a:p>
          <a:p>
            <a:pPr lvl="4"/>
            <a:r>
              <a:rPr lang="fr-FR" sz="2200" i="1" dirty="0">
                <a:latin typeface="Liberation Sans"/>
              </a:rPr>
              <a:t>s</a:t>
            </a:r>
            <a:r>
              <a:rPr lang="fr-FR" sz="2200" i="1" dirty="0" smtClean="0">
                <a:latin typeface="Liberation Sans"/>
              </a:rPr>
              <a:t>oit de Chine </a:t>
            </a:r>
            <a:r>
              <a:rPr lang="fr-FR" sz="2200" i="1" dirty="0">
                <a:latin typeface="Liberation Sans"/>
              </a:rPr>
              <a:t>à l’occasion de </a:t>
            </a:r>
            <a:r>
              <a:rPr lang="fr-FR" sz="2200" i="1" dirty="0" smtClean="0">
                <a:latin typeface="Liberation Sans"/>
              </a:rPr>
              <a:t>l’annexion et la vassalisation </a:t>
            </a:r>
            <a:r>
              <a:rPr lang="fr-FR" sz="2200" i="1" dirty="0">
                <a:latin typeface="Liberation Sans"/>
              </a:rPr>
              <a:t>de la Corée aux </a:t>
            </a:r>
            <a:r>
              <a:rPr lang="fr-FR" sz="2200" i="1" dirty="0" smtClean="0">
                <a:latin typeface="Liberation Sans"/>
              </a:rPr>
              <a:t>mandchous </a:t>
            </a:r>
            <a:r>
              <a:rPr lang="fr-FR" sz="2200" i="1" dirty="0">
                <a:latin typeface="Liberation Sans"/>
              </a:rPr>
              <a:t>en </a:t>
            </a:r>
            <a:r>
              <a:rPr lang="fr-FR" sz="2200" i="1" dirty="0" smtClean="0">
                <a:latin typeface="Liberation Sans"/>
              </a:rPr>
              <a:t>1637</a:t>
            </a:r>
          </a:p>
          <a:p>
            <a:pPr lvl="3"/>
            <a:r>
              <a:rPr lang="fr-FR" i="1" dirty="0" smtClean="0">
                <a:latin typeface="Liberation Sans"/>
              </a:rPr>
              <a:t>Le go </a:t>
            </a:r>
            <a:r>
              <a:rPr lang="fr-FR" i="1" dirty="0">
                <a:latin typeface="Liberation Sans"/>
              </a:rPr>
              <a:t>commence à se répandre dans les classes supérieures civiles et militaires </a:t>
            </a:r>
          </a:p>
          <a:p>
            <a:pPr marL="914400" lvl="2" indent="0">
              <a:buNone/>
            </a:pPr>
            <a:endParaRPr lang="fr-FR" i="1" dirty="0" smtClean="0">
              <a:latin typeface="Liberation Sans"/>
            </a:endParaRPr>
          </a:p>
          <a:p>
            <a:pPr lvl="1"/>
            <a:r>
              <a:rPr lang="fr-FR" b="1" i="1" dirty="0" smtClean="0">
                <a:latin typeface="Liberation Sans"/>
              </a:rPr>
              <a:t>Jusqu’au début du XX</a:t>
            </a:r>
            <a:r>
              <a:rPr lang="fr-FR" b="1" i="1" baseline="30000" dirty="0" smtClean="0">
                <a:latin typeface="Liberation Sans"/>
              </a:rPr>
              <a:t>e</a:t>
            </a:r>
            <a:r>
              <a:rPr lang="fr-FR" b="1" i="1" dirty="0" smtClean="0">
                <a:latin typeface="Liberation Sans"/>
              </a:rPr>
              <a:t> siècle</a:t>
            </a:r>
            <a:r>
              <a:rPr lang="fr-FR" i="1" dirty="0">
                <a:latin typeface="Liberation Sans"/>
              </a:rPr>
              <a:t> </a:t>
            </a:r>
            <a:r>
              <a:rPr lang="fr-FR" i="1" dirty="0" smtClean="0">
                <a:latin typeface="Liberation Sans"/>
              </a:rPr>
              <a:t>:</a:t>
            </a:r>
          </a:p>
          <a:p>
            <a:pPr lvl="2"/>
            <a:r>
              <a:rPr lang="fr-FR" b="1" i="1" dirty="0" smtClean="0">
                <a:latin typeface="Liberation Sans"/>
              </a:rPr>
              <a:t>Le jeu (appelé </a:t>
            </a:r>
            <a:r>
              <a:rPr lang="fr-FR" b="1" i="1" dirty="0" err="1">
                <a:latin typeface="Liberation Sans"/>
              </a:rPr>
              <a:t>Sunjang</a:t>
            </a:r>
            <a:r>
              <a:rPr lang="fr-FR" b="1" i="1" dirty="0">
                <a:latin typeface="Liberation Sans"/>
              </a:rPr>
              <a:t> </a:t>
            </a:r>
            <a:r>
              <a:rPr lang="fr-FR" b="1" i="1" dirty="0" err="1" smtClean="0">
                <a:latin typeface="Liberation Sans"/>
              </a:rPr>
              <a:t>Baduk</a:t>
            </a:r>
            <a:r>
              <a:rPr lang="fr-FR" b="1" i="1" dirty="0" smtClean="0">
                <a:latin typeface="Liberation Sans"/>
              </a:rPr>
              <a:t>) est joué d’une manière particulière : </a:t>
            </a:r>
          </a:p>
          <a:p>
            <a:pPr lvl="3"/>
            <a:r>
              <a:rPr lang="fr-FR" sz="2600" i="1" dirty="0" smtClean="0">
                <a:latin typeface="Liberation Sans"/>
              </a:rPr>
              <a:t>Les 16 premiers coups de la partie sont imposés et ce n’est qu’au 17</a:t>
            </a:r>
            <a:r>
              <a:rPr lang="fr-FR" sz="2600" i="1" baseline="30000" dirty="0" smtClean="0">
                <a:latin typeface="Liberation Sans"/>
              </a:rPr>
              <a:t>ème</a:t>
            </a:r>
            <a:r>
              <a:rPr lang="fr-FR" sz="2600" i="1" dirty="0" smtClean="0">
                <a:latin typeface="Liberation Sans"/>
              </a:rPr>
              <a:t> coup que le joueur qui a les noirs peut jouer le premier coup « libre ». </a:t>
            </a:r>
          </a:p>
          <a:p>
            <a:pPr lvl="3"/>
            <a:r>
              <a:rPr lang="fr-FR" sz="2600" i="1" dirty="0" smtClean="0">
                <a:latin typeface="Liberation Sans"/>
              </a:rPr>
              <a:t>A la même époque : </a:t>
            </a:r>
          </a:p>
          <a:p>
            <a:pPr lvl="4"/>
            <a:r>
              <a:rPr lang="fr-FR" sz="2200" i="1" dirty="0" smtClean="0">
                <a:solidFill>
                  <a:srgbClr val="0070C0"/>
                </a:solidFill>
                <a:latin typeface="Liberation Sans"/>
              </a:rPr>
              <a:t>en Chine : ce ne sont que les 4 premiers coups qui sont imposés</a:t>
            </a:r>
          </a:p>
          <a:p>
            <a:pPr lvl="4"/>
            <a:r>
              <a:rPr lang="fr-FR" sz="2200" i="1" dirty="0" smtClean="0">
                <a:solidFill>
                  <a:srgbClr val="0070C0"/>
                </a:solidFill>
                <a:latin typeface="Liberation Sans"/>
              </a:rPr>
              <a:t>au Japon : il n’y a plus de coup imposé en début de partie et les joueurs sont libres de commencer à jouer où ils le désirent</a:t>
            </a:r>
          </a:p>
          <a:p>
            <a:pPr lvl="3"/>
            <a:r>
              <a:rPr lang="fr-FR" sz="2600" i="1" dirty="0" smtClean="0">
                <a:latin typeface="Liberation Sans"/>
              </a:rPr>
              <a:t>Conséquences :</a:t>
            </a:r>
          </a:p>
          <a:p>
            <a:pPr lvl="4"/>
            <a:r>
              <a:rPr lang="fr-FR" sz="2200" i="1" dirty="0" smtClean="0">
                <a:latin typeface="Liberation Sans"/>
              </a:rPr>
              <a:t>les débuts de parties sont moins diversifiés et laissent beaucoup moins de possibilités de développement de l’influence</a:t>
            </a:r>
          </a:p>
          <a:p>
            <a:pPr lvl="4"/>
            <a:r>
              <a:rPr lang="fr-FR" sz="2200" i="1" dirty="0">
                <a:latin typeface="Liberation Sans"/>
              </a:rPr>
              <a:t>p</a:t>
            </a:r>
            <a:r>
              <a:rPr lang="fr-FR" sz="2200" i="1" dirty="0" smtClean="0">
                <a:latin typeface="Liberation Sans"/>
              </a:rPr>
              <a:t>our compenser cela, le milieu de partie doit être plus performant</a:t>
            </a:r>
          </a:p>
          <a:p>
            <a:pPr lvl="4"/>
            <a:r>
              <a:rPr lang="fr-FR" sz="2200" i="1" dirty="0">
                <a:latin typeface="Liberation Sans"/>
              </a:rPr>
              <a:t>c</a:t>
            </a:r>
            <a:r>
              <a:rPr lang="fr-FR" sz="2200" i="1" dirty="0" smtClean="0">
                <a:solidFill>
                  <a:srgbClr val="0070C0"/>
                </a:solidFill>
                <a:latin typeface="Liberation Sans"/>
              </a:rPr>
              <a:t>eci est sans doute à l’origine du style de jeu coréen qui est jugé plus combatif et agressif que les styles de jeu chinois et japonais</a:t>
            </a:r>
          </a:p>
          <a:p>
            <a:pPr lvl="2"/>
            <a:endParaRPr lang="fr-FR" i="1" dirty="0">
              <a:latin typeface="Liberation Sans"/>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40194"/>
            <a:ext cx="1438993" cy="2317805"/>
          </a:xfrm>
          <a:prstGeom prst="rect">
            <a:avLst/>
          </a:prstGeom>
        </p:spPr>
      </p:pic>
      <p:sp>
        <p:nvSpPr>
          <p:cNvPr id="7" name="Titre 1"/>
          <p:cNvSpPr>
            <a:spLocks noGrp="1"/>
          </p:cNvSpPr>
          <p:nvPr>
            <p:ph type="title"/>
          </p:nvPr>
        </p:nvSpPr>
        <p:spPr/>
        <p:txBody>
          <a:bodyPr>
            <a:noAutofit/>
          </a:bodyPr>
          <a:lstStyle/>
          <a:p>
            <a:r>
              <a:rPr lang="fr-FR" sz="2800" dirty="0" smtClean="0"/>
              <a:t>Evolution en orient / période classique</a:t>
            </a:r>
            <a:endParaRPr lang="fr-FR" sz="2800" dirty="0"/>
          </a:p>
        </p:txBody>
      </p:sp>
    </p:spTree>
    <p:extLst>
      <p:ext uri="{BB962C8B-B14F-4D97-AF65-F5344CB8AC3E}">
        <p14:creationId xmlns:p14="http://schemas.microsoft.com/office/powerpoint/2010/main" val="1886183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156117" y="1346590"/>
            <a:ext cx="8856078" cy="5282293"/>
          </a:xfrm>
        </p:spPr>
        <p:txBody>
          <a:bodyPr>
            <a:normAutofit/>
          </a:bodyPr>
          <a:lstStyle/>
          <a:p>
            <a:r>
              <a:rPr lang="fr-FR" sz="2400" b="1" i="1" u="sng" dirty="0" smtClean="0">
                <a:latin typeface="Liberation Sans"/>
              </a:rPr>
              <a:t>Japon </a:t>
            </a:r>
          </a:p>
          <a:p>
            <a:pPr lvl="1"/>
            <a:r>
              <a:rPr lang="fr-FR" sz="1800" b="1" i="1" dirty="0" smtClean="0">
                <a:latin typeface="Liberation Sans"/>
              </a:rPr>
              <a:t>1868 : restauration Meiji</a:t>
            </a:r>
          </a:p>
          <a:p>
            <a:pPr lvl="2"/>
            <a:r>
              <a:rPr lang="fr-FR" sz="1600" b="1" i="1" dirty="0" smtClean="0">
                <a:latin typeface="Liberation Sans"/>
              </a:rPr>
              <a:t>L'empereur </a:t>
            </a:r>
            <a:r>
              <a:rPr lang="fr-FR" sz="1600" b="1" i="1" dirty="0">
                <a:latin typeface="Liberation Sans"/>
              </a:rPr>
              <a:t>reprend le pouvoir aux </a:t>
            </a:r>
            <a:r>
              <a:rPr lang="fr-FR" sz="1600" b="1" i="1" dirty="0" smtClean="0">
                <a:latin typeface="Liberation Sans"/>
              </a:rPr>
              <a:t>shoguns</a:t>
            </a:r>
          </a:p>
          <a:p>
            <a:pPr lvl="2"/>
            <a:r>
              <a:rPr lang="fr-FR" sz="1600" b="1" i="1" dirty="0" smtClean="0">
                <a:latin typeface="Liberation Sans"/>
              </a:rPr>
              <a:t>Fin de </a:t>
            </a:r>
            <a:r>
              <a:rPr lang="fr-FR" sz="1600" b="1" i="1" dirty="0">
                <a:latin typeface="Liberation Sans"/>
              </a:rPr>
              <a:t>la rémunération des écoles de go par </a:t>
            </a:r>
            <a:r>
              <a:rPr lang="fr-FR" sz="1600" b="1" i="1" dirty="0" smtClean="0">
                <a:latin typeface="Liberation Sans"/>
              </a:rPr>
              <a:t>l'État </a:t>
            </a:r>
            <a:endParaRPr lang="fr-FR" sz="1600" b="1" i="1" dirty="0">
              <a:latin typeface="Liberation Sans"/>
              <a:sym typeface="Wingdings" panose="05000000000000000000" pitchFamily="2" charset="2"/>
            </a:endParaRPr>
          </a:p>
          <a:p>
            <a:pPr lvl="3"/>
            <a:r>
              <a:rPr lang="fr-FR" sz="1400" i="1" dirty="0" smtClean="0">
                <a:latin typeface="Liberation Sans"/>
              </a:rPr>
              <a:t>Des </a:t>
            </a:r>
            <a:r>
              <a:rPr lang="fr-FR" sz="1400" i="1" dirty="0">
                <a:latin typeface="Liberation Sans"/>
              </a:rPr>
              <a:t>mécènes </a:t>
            </a:r>
            <a:r>
              <a:rPr lang="fr-FR" sz="1400" i="1" dirty="0" smtClean="0">
                <a:latin typeface="Liberation Sans"/>
              </a:rPr>
              <a:t>prennent </a:t>
            </a:r>
            <a:r>
              <a:rPr lang="fr-FR" sz="1400" i="1" dirty="0">
                <a:latin typeface="Liberation Sans"/>
              </a:rPr>
              <a:t>le </a:t>
            </a:r>
            <a:r>
              <a:rPr lang="fr-FR" sz="1400" i="1" dirty="0" smtClean="0">
                <a:latin typeface="Liberation Sans"/>
              </a:rPr>
              <a:t>relais </a:t>
            </a:r>
          </a:p>
          <a:p>
            <a:pPr lvl="3"/>
            <a:r>
              <a:rPr lang="fr-FR" sz="1400" i="1" dirty="0">
                <a:latin typeface="Liberation Sans"/>
              </a:rPr>
              <a:t>Le système professionnel japonais réussit </a:t>
            </a:r>
            <a:r>
              <a:rPr lang="fr-FR" sz="1400" i="1" dirty="0" smtClean="0">
                <a:latin typeface="Liberation Sans"/>
              </a:rPr>
              <a:t>à survivre</a:t>
            </a:r>
          </a:p>
          <a:p>
            <a:pPr lvl="3"/>
            <a:endParaRPr lang="fr-FR" sz="1100" b="1" i="1" dirty="0" smtClean="0">
              <a:latin typeface="Liberation Sans"/>
            </a:endParaRPr>
          </a:p>
          <a:p>
            <a:pPr lvl="1"/>
            <a:r>
              <a:rPr lang="fr-FR" sz="1800" b="1" i="1" dirty="0" smtClean="0">
                <a:latin typeface="Liberation Sans"/>
              </a:rPr>
              <a:t>1924 : fondation de la </a:t>
            </a:r>
            <a:r>
              <a:rPr lang="fr-FR" sz="1800" b="1" i="1" dirty="0">
                <a:latin typeface="Liberation Sans"/>
              </a:rPr>
              <a:t>Nihon </a:t>
            </a:r>
            <a:r>
              <a:rPr lang="fr-FR" sz="1800" b="1" i="1" dirty="0" err="1" smtClean="0">
                <a:latin typeface="Liberation Sans"/>
              </a:rPr>
              <a:t>Ki-in</a:t>
            </a:r>
            <a:endParaRPr lang="fr-FR" sz="1800" b="1" i="1" dirty="0" smtClean="0">
              <a:latin typeface="Liberation Sans"/>
            </a:endParaRPr>
          </a:p>
          <a:p>
            <a:pPr lvl="2"/>
            <a:r>
              <a:rPr lang="fr-FR" sz="1400" b="1" i="1" dirty="0" smtClean="0">
                <a:latin typeface="Liberation Sans"/>
              </a:rPr>
              <a:t>Devient la principale </a:t>
            </a:r>
            <a:r>
              <a:rPr lang="fr-FR" sz="1400" b="1" i="1" dirty="0">
                <a:latin typeface="Liberation Sans"/>
              </a:rPr>
              <a:t>association de </a:t>
            </a:r>
            <a:r>
              <a:rPr lang="fr-FR" sz="1400" b="1" i="1" dirty="0" smtClean="0">
                <a:latin typeface="Liberation Sans"/>
              </a:rPr>
              <a:t>joueurs professionnels</a:t>
            </a:r>
          </a:p>
          <a:p>
            <a:pPr lvl="3"/>
            <a:r>
              <a:rPr lang="fr-FR" sz="1400" i="1" dirty="0" smtClean="0">
                <a:latin typeface="Liberation Sans"/>
              </a:rPr>
              <a:t>Existe toujours de nos jours</a:t>
            </a:r>
          </a:p>
          <a:p>
            <a:pPr lvl="3"/>
            <a:endParaRPr lang="fr-FR" sz="1400" b="1" i="1" dirty="0">
              <a:latin typeface="Liberation Sans"/>
            </a:endParaRPr>
          </a:p>
          <a:p>
            <a:pPr lvl="1"/>
            <a:r>
              <a:rPr lang="fr-FR" sz="1800" b="1" i="1" dirty="0" smtClean="0">
                <a:latin typeface="Liberation Sans"/>
              </a:rPr>
              <a:t>1938 : célèbre partie </a:t>
            </a:r>
          </a:p>
          <a:p>
            <a:pPr lvl="2"/>
            <a:r>
              <a:rPr lang="fr-FR" sz="1400" b="1" i="1" dirty="0" smtClean="0">
                <a:latin typeface="Liberation Sans"/>
              </a:rPr>
              <a:t>Disputée </a:t>
            </a:r>
            <a:r>
              <a:rPr lang="fr-FR" sz="1400" b="1" i="1" dirty="0">
                <a:latin typeface="Liberation Sans"/>
              </a:rPr>
              <a:t>entre </a:t>
            </a:r>
            <a:r>
              <a:rPr lang="fr-FR" sz="1400" b="1" i="1" dirty="0" err="1">
                <a:latin typeface="Liberation Sans"/>
              </a:rPr>
              <a:t>Tamura</a:t>
            </a:r>
            <a:r>
              <a:rPr lang="fr-FR" sz="1400" b="1" i="1" dirty="0">
                <a:latin typeface="Liberation Sans"/>
              </a:rPr>
              <a:t> </a:t>
            </a:r>
            <a:r>
              <a:rPr lang="fr-FR" sz="1400" b="1" i="1" dirty="0" err="1" smtClean="0">
                <a:latin typeface="Liberation Sans"/>
              </a:rPr>
              <a:t>Hoju</a:t>
            </a:r>
            <a:r>
              <a:rPr lang="fr-FR" sz="1400" b="1" i="1" dirty="0" smtClean="0">
                <a:latin typeface="Liberation Sans"/>
              </a:rPr>
              <a:t> / </a:t>
            </a:r>
            <a:r>
              <a:rPr lang="fr-FR" sz="1400" b="1" i="1" dirty="0" err="1" smtClean="0">
                <a:latin typeface="Liberation Sans"/>
              </a:rPr>
              <a:t>Honinbo</a:t>
            </a:r>
            <a:r>
              <a:rPr lang="fr-FR" sz="1400" b="1" i="1" dirty="0" smtClean="0">
                <a:latin typeface="Liberation Sans"/>
              </a:rPr>
              <a:t> </a:t>
            </a:r>
            <a:r>
              <a:rPr lang="fr-FR" sz="1400" b="1" i="1" dirty="0" err="1" smtClean="0">
                <a:latin typeface="Liberation Sans"/>
              </a:rPr>
              <a:t>Shusai</a:t>
            </a:r>
            <a:r>
              <a:rPr lang="fr-FR" sz="1400" b="1" i="1" dirty="0" smtClean="0">
                <a:latin typeface="Liberation Sans"/>
              </a:rPr>
              <a:t> (1874-1940), 21</a:t>
            </a:r>
            <a:r>
              <a:rPr lang="fr-FR" sz="1400" b="1" i="1" baseline="30000" dirty="0" smtClean="0">
                <a:latin typeface="Liberation Sans"/>
              </a:rPr>
              <a:t>e</a:t>
            </a:r>
            <a:r>
              <a:rPr lang="fr-FR" sz="1400" b="1" i="1" dirty="0" smtClean="0">
                <a:latin typeface="Liberation Sans"/>
              </a:rPr>
              <a:t> et dernier </a:t>
            </a:r>
            <a:r>
              <a:rPr lang="fr-FR" sz="1400" b="1" i="1" dirty="0">
                <a:latin typeface="Liberation Sans"/>
              </a:rPr>
              <a:t>grand maître de l'école </a:t>
            </a:r>
            <a:r>
              <a:rPr lang="fr-FR" sz="1400" b="1" i="1" dirty="0" err="1">
                <a:latin typeface="Liberation Sans"/>
              </a:rPr>
              <a:t>Honinbo</a:t>
            </a:r>
            <a:r>
              <a:rPr lang="fr-FR" sz="1400" b="1" i="1" dirty="0">
                <a:latin typeface="Liberation Sans"/>
              </a:rPr>
              <a:t>, et </a:t>
            </a:r>
            <a:r>
              <a:rPr lang="fr-FR" sz="1400" b="1" i="1" dirty="0" err="1">
                <a:latin typeface="Liberation Sans"/>
              </a:rPr>
              <a:t>Kitani</a:t>
            </a:r>
            <a:r>
              <a:rPr lang="fr-FR" sz="1400" b="1" i="1" dirty="0">
                <a:latin typeface="Liberation Sans"/>
              </a:rPr>
              <a:t> </a:t>
            </a:r>
            <a:r>
              <a:rPr lang="fr-FR" sz="1400" b="1" i="1" dirty="0" err="1" smtClean="0">
                <a:latin typeface="Liberation Sans"/>
              </a:rPr>
              <a:t>Minoru</a:t>
            </a:r>
            <a:r>
              <a:rPr lang="fr-FR" sz="1400" b="1" i="1" dirty="0" smtClean="0">
                <a:latin typeface="Liberation Sans"/>
              </a:rPr>
              <a:t> (1909-1975), brillant </a:t>
            </a:r>
            <a:r>
              <a:rPr lang="fr-FR" sz="1400" b="1" i="1" dirty="0">
                <a:latin typeface="Liberation Sans"/>
              </a:rPr>
              <a:t>représentant </a:t>
            </a:r>
            <a:r>
              <a:rPr lang="fr-FR" sz="1400" b="1" i="1" dirty="0" smtClean="0">
                <a:latin typeface="Liberation Sans"/>
              </a:rPr>
              <a:t>de </a:t>
            </a:r>
            <a:r>
              <a:rPr lang="fr-FR" sz="1400" b="1" i="1" dirty="0">
                <a:latin typeface="Liberation Sans"/>
              </a:rPr>
              <a:t>la jeune </a:t>
            </a:r>
            <a:r>
              <a:rPr lang="fr-FR" sz="1400" b="1" i="1" dirty="0" smtClean="0">
                <a:latin typeface="Liberation Sans"/>
              </a:rPr>
              <a:t>génération Nihon </a:t>
            </a:r>
            <a:r>
              <a:rPr lang="fr-FR" sz="1400" b="1" i="1" dirty="0" err="1">
                <a:latin typeface="Liberation Sans"/>
              </a:rPr>
              <a:t>Ki-in</a:t>
            </a:r>
            <a:endParaRPr lang="fr-FR" sz="1400" b="1" i="1" dirty="0" smtClean="0">
              <a:latin typeface="Liberation Sans"/>
            </a:endParaRPr>
          </a:p>
          <a:p>
            <a:pPr lvl="3"/>
            <a:r>
              <a:rPr lang="fr-FR" sz="1400" i="1" dirty="0" smtClean="0">
                <a:latin typeface="Liberation Sans"/>
              </a:rPr>
              <a:t>Cette partie a été </a:t>
            </a:r>
            <a:r>
              <a:rPr lang="fr-FR" sz="1400" i="1" dirty="0">
                <a:latin typeface="Liberation Sans"/>
              </a:rPr>
              <a:t>immortalisée dans le roman "Le maître ou le tournoi de go" de Kawabata </a:t>
            </a:r>
            <a:r>
              <a:rPr lang="fr-FR" sz="1400" i="1" dirty="0" err="1">
                <a:latin typeface="Liberation Sans"/>
              </a:rPr>
              <a:t>Yasunari</a:t>
            </a:r>
            <a:r>
              <a:rPr lang="fr-FR" sz="1400" i="1" dirty="0">
                <a:latin typeface="Liberation Sans"/>
              </a:rPr>
              <a:t> (1899-1972</a:t>
            </a:r>
            <a:r>
              <a:rPr lang="fr-FR" sz="1400" i="1" dirty="0" smtClean="0">
                <a:latin typeface="Liberation Sans"/>
              </a:rPr>
              <a:t>), prix Nobel de littérature en 1968</a:t>
            </a:r>
          </a:p>
          <a:p>
            <a:pPr lvl="3"/>
            <a:r>
              <a:rPr lang="fr-FR" sz="1400" i="1" dirty="0" smtClean="0">
                <a:latin typeface="Liberation Sans"/>
              </a:rPr>
              <a:t>Elle est considérée comme étant l’évènement qui marque la transition au Japon entre </a:t>
            </a:r>
            <a:r>
              <a:rPr lang="fr-FR" sz="1400" i="1" dirty="0">
                <a:latin typeface="Liberation Sans"/>
              </a:rPr>
              <a:t>la période classique et la période moderne</a:t>
            </a:r>
          </a:p>
          <a:p>
            <a:endParaRPr lang="fr-FR" sz="2400" b="1" i="1" dirty="0" smtClean="0">
              <a:latin typeface="Liberation Sans"/>
            </a:endParaRPr>
          </a:p>
          <a:p>
            <a:endParaRPr lang="fr-FR" sz="2400" b="1" i="1" dirty="0" smtClean="0">
              <a:latin typeface="Liberation Sans"/>
            </a:endParaRPr>
          </a:p>
          <a:p>
            <a:endParaRPr lang="fr-FR" sz="2400" b="1" i="1" dirty="0">
              <a:latin typeface="Liberation Sans"/>
            </a:endParaRPr>
          </a:p>
          <a:p>
            <a:pPr marL="0" indent="0">
              <a:buNone/>
            </a:pPr>
            <a:endParaRPr lang="fr-FR" sz="2400" b="1" i="1" dirty="0" smtClean="0">
              <a:latin typeface="Liberation Sans"/>
            </a:endParaRPr>
          </a:p>
          <a:p>
            <a:pPr lvl="2"/>
            <a:endParaRPr lang="fr-FR" sz="1600" b="1" i="1" dirty="0" smtClean="0">
              <a:latin typeface="Liberation Sans"/>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075" y="3138616"/>
            <a:ext cx="2343939" cy="1528656"/>
          </a:xfrm>
          <a:prstGeom prst="rect">
            <a:avLst/>
          </a:prstGeom>
        </p:spPr>
      </p:pic>
      <p:sp>
        <p:nvSpPr>
          <p:cNvPr id="6" name="ZoneTexte 5"/>
          <p:cNvSpPr txBox="1"/>
          <p:nvPr/>
        </p:nvSpPr>
        <p:spPr>
          <a:xfrm>
            <a:off x="6919956" y="2877006"/>
            <a:ext cx="2092239" cy="261610"/>
          </a:xfrm>
          <a:prstGeom prst="rect">
            <a:avLst/>
          </a:prstGeom>
          <a:noFill/>
        </p:spPr>
        <p:txBody>
          <a:bodyPr wrap="none" rtlCol="0">
            <a:spAutoFit/>
          </a:bodyPr>
          <a:lstStyle/>
          <a:p>
            <a:r>
              <a:rPr lang="fr-FR" sz="1100" b="1" dirty="0" err="1">
                <a:solidFill>
                  <a:srgbClr val="0070C0"/>
                </a:solidFill>
              </a:rPr>
              <a:t>Honinbo</a:t>
            </a:r>
            <a:r>
              <a:rPr lang="fr-FR" sz="1100" b="1" dirty="0">
                <a:solidFill>
                  <a:srgbClr val="0070C0"/>
                </a:solidFill>
              </a:rPr>
              <a:t> </a:t>
            </a:r>
            <a:r>
              <a:rPr lang="fr-FR" sz="1100" b="1" dirty="0" err="1" smtClean="0">
                <a:solidFill>
                  <a:srgbClr val="0070C0"/>
                </a:solidFill>
              </a:rPr>
              <a:t>Shusai</a:t>
            </a:r>
            <a:r>
              <a:rPr lang="fr-FR" sz="1100" b="1" dirty="0" smtClean="0">
                <a:solidFill>
                  <a:srgbClr val="0070C0"/>
                </a:solidFill>
              </a:rPr>
              <a:t> vs </a:t>
            </a:r>
            <a:r>
              <a:rPr lang="fr-FR" sz="1100" b="1" dirty="0" err="1" smtClean="0">
                <a:solidFill>
                  <a:srgbClr val="0070C0"/>
                </a:solidFill>
              </a:rPr>
              <a:t>Kitani</a:t>
            </a:r>
            <a:r>
              <a:rPr lang="fr-FR" sz="1100" b="1" dirty="0" smtClean="0">
                <a:solidFill>
                  <a:srgbClr val="0070C0"/>
                </a:solidFill>
              </a:rPr>
              <a:t> </a:t>
            </a:r>
            <a:r>
              <a:rPr lang="fr-FR" sz="1100" b="1" dirty="0" err="1" smtClean="0">
                <a:solidFill>
                  <a:srgbClr val="0070C0"/>
                </a:solidFill>
              </a:rPr>
              <a:t>Minoru</a:t>
            </a:r>
            <a:endParaRPr lang="fr-FR" sz="1100" b="1" dirty="0">
              <a:solidFill>
                <a:srgbClr val="0070C0"/>
              </a:solidFill>
            </a:endParaRPr>
          </a:p>
        </p:txBody>
      </p:sp>
      <p:sp>
        <p:nvSpPr>
          <p:cNvPr id="7" name="Titre 1"/>
          <p:cNvSpPr>
            <a:spLocks noGrp="1"/>
          </p:cNvSpPr>
          <p:nvPr>
            <p:ph type="title"/>
          </p:nvPr>
        </p:nvSpPr>
        <p:spPr>
          <a:xfrm>
            <a:off x="238125" y="636588"/>
            <a:ext cx="7324725" cy="490537"/>
          </a:xfrm>
        </p:spPr>
        <p:txBody>
          <a:bodyPr>
            <a:noAutofit/>
          </a:bodyPr>
          <a:lstStyle/>
          <a:p>
            <a:r>
              <a:rPr lang="fr-FR" sz="2800" dirty="0" smtClean="0"/>
              <a:t>Evolution en orient / période classique</a:t>
            </a:r>
            <a:endParaRPr lang="fr-FR" sz="2800" dirty="0"/>
          </a:p>
        </p:txBody>
      </p:sp>
    </p:spTree>
    <p:extLst>
      <p:ext uri="{BB962C8B-B14F-4D97-AF65-F5344CB8AC3E}">
        <p14:creationId xmlns:p14="http://schemas.microsoft.com/office/powerpoint/2010/main" val="484481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1122404"/>
            <a:ext cx="9003958" cy="5799437"/>
          </a:xfrm>
        </p:spPr>
        <p:txBody>
          <a:bodyPr>
            <a:normAutofit fontScale="70000" lnSpcReduction="20000"/>
          </a:bodyPr>
          <a:lstStyle/>
          <a:p>
            <a:r>
              <a:rPr lang="fr-FR" sz="2400" b="1" i="1" u="sng" dirty="0" smtClean="0">
                <a:latin typeface="Liberation Sans"/>
              </a:rPr>
              <a:t>Chine</a:t>
            </a:r>
          </a:p>
          <a:p>
            <a:pPr lvl="1"/>
            <a:r>
              <a:rPr lang="fr-FR" sz="2000" b="1" i="1" dirty="0" smtClean="0">
                <a:latin typeface="Liberation Sans"/>
              </a:rPr>
              <a:t>1911 : </a:t>
            </a:r>
            <a:r>
              <a:rPr lang="fr-FR" sz="2000" i="1" dirty="0" smtClean="0">
                <a:latin typeface="Liberation Sans"/>
              </a:rPr>
              <a:t>révolution</a:t>
            </a:r>
            <a:r>
              <a:rPr lang="fr-FR" sz="2000" b="1" i="1" dirty="0" smtClean="0">
                <a:latin typeface="Liberation Sans"/>
              </a:rPr>
              <a:t> </a:t>
            </a:r>
            <a:r>
              <a:rPr lang="fr-FR" sz="2000" i="1" dirty="0" smtClean="0">
                <a:latin typeface="Liberation Sans"/>
                <a:sym typeface="Wingdings" panose="05000000000000000000" pitchFamily="2" charset="2"/>
              </a:rPr>
              <a:t> </a:t>
            </a:r>
            <a:r>
              <a:rPr lang="fr-FR" sz="2000" i="1" dirty="0" smtClean="0">
                <a:latin typeface="Liberation Sans"/>
              </a:rPr>
              <a:t> renversement de la dynastie Qing </a:t>
            </a:r>
            <a:r>
              <a:rPr lang="fr-FR" sz="2000" i="1" dirty="0">
                <a:latin typeface="Liberation Sans"/>
                <a:sym typeface="Wingdings" panose="05000000000000000000" pitchFamily="2" charset="2"/>
              </a:rPr>
              <a:t> le </a:t>
            </a:r>
            <a:r>
              <a:rPr lang="fr-FR" sz="2000" i="1" dirty="0" err="1" smtClean="0">
                <a:latin typeface="Liberation Sans"/>
                <a:sym typeface="Wingdings" panose="05000000000000000000" pitchFamily="2" charset="2"/>
              </a:rPr>
              <a:t>Kuomintang</a:t>
            </a:r>
            <a:r>
              <a:rPr lang="fr-FR" sz="2000" i="1" dirty="0" smtClean="0">
                <a:latin typeface="Liberation Sans"/>
                <a:sym typeface="Wingdings" panose="05000000000000000000" pitchFamily="2" charset="2"/>
              </a:rPr>
              <a:t> (parti nationaliste) prend le 	      pouvoir et crée la République de Chine</a:t>
            </a:r>
          </a:p>
          <a:p>
            <a:pPr lvl="2"/>
            <a:r>
              <a:rPr lang="fr-FR" sz="1600" i="1" dirty="0">
                <a:latin typeface="Liberation Sans"/>
                <a:sym typeface="Wingdings" panose="05000000000000000000" pitchFamily="2" charset="2"/>
              </a:rPr>
              <a:t>D</a:t>
            </a:r>
            <a:r>
              <a:rPr lang="fr-FR" sz="1600" i="1" dirty="0" smtClean="0">
                <a:latin typeface="Liberation Sans"/>
                <a:sym typeface="Wingdings" panose="05000000000000000000" pitchFamily="2" charset="2"/>
              </a:rPr>
              <a:t>isparition des joueurs professionnels qui vivaient dans l’entourage de la cour impériale</a:t>
            </a:r>
          </a:p>
          <a:p>
            <a:pPr lvl="2"/>
            <a:r>
              <a:rPr lang="fr-FR" sz="1600" i="1" dirty="0" smtClean="0">
                <a:latin typeface="Liberation Sans"/>
                <a:sym typeface="Wingdings" panose="05000000000000000000" pitchFamily="2" charset="2"/>
              </a:rPr>
              <a:t>Pour vivre, les joueurs partent au Japon fréquenter les écoles professionnelles </a:t>
            </a:r>
          </a:p>
          <a:p>
            <a:pPr marL="457200" lvl="1" indent="0">
              <a:buNone/>
            </a:pPr>
            <a:endParaRPr lang="fr-FR" sz="2000" b="1"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1949 : </a:t>
            </a:r>
            <a:r>
              <a:rPr lang="fr-FR" sz="2000" i="1" dirty="0" smtClean="0">
                <a:latin typeface="Liberation Sans"/>
                <a:sym typeface="Wingdings" panose="05000000000000000000" pitchFamily="2" charset="2"/>
              </a:rPr>
              <a:t>prise du pouvoir </a:t>
            </a:r>
            <a:r>
              <a:rPr lang="fr-FR" sz="2000" i="1" dirty="0">
                <a:latin typeface="Liberation Sans"/>
                <a:sym typeface="Wingdings" panose="05000000000000000000" pitchFamily="2" charset="2"/>
              </a:rPr>
              <a:t>par Mao </a:t>
            </a:r>
            <a:r>
              <a:rPr lang="fr-FR" sz="2000" i="1" dirty="0" smtClean="0">
                <a:latin typeface="Liberation Sans"/>
                <a:sym typeface="Wingdings" panose="05000000000000000000" pitchFamily="2" charset="2"/>
              </a:rPr>
              <a:t>Zedong  création de la République Populaire de Chine</a:t>
            </a:r>
          </a:p>
          <a:p>
            <a:pPr lvl="1"/>
            <a:endParaRPr lang="fr-FR" sz="2000" b="1" i="1" dirty="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1957 : </a:t>
            </a:r>
            <a:r>
              <a:rPr lang="fr-FR" sz="2000" i="1" dirty="0" smtClean="0">
                <a:latin typeface="Liberation Sans"/>
                <a:sym typeface="Wingdings" panose="05000000000000000000" pitchFamily="2" charset="2"/>
              </a:rPr>
              <a:t>création du championnat national de go</a:t>
            </a:r>
          </a:p>
          <a:p>
            <a:pPr lvl="2"/>
            <a:endParaRPr lang="fr-FR" sz="1600" i="1" dirty="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1960 </a:t>
            </a:r>
            <a:r>
              <a:rPr lang="fr-FR" sz="2000" b="1" i="1" dirty="0">
                <a:latin typeface="Liberation Sans"/>
                <a:sym typeface="Wingdings" panose="05000000000000000000" pitchFamily="2" charset="2"/>
              </a:rPr>
              <a:t>: </a:t>
            </a:r>
            <a:r>
              <a:rPr lang="fr-FR" sz="2000" i="1" dirty="0">
                <a:latin typeface="Liberation Sans"/>
                <a:sym typeface="Wingdings" panose="05000000000000000000" pitchFamily="2" charset="2"/>
              </a:rPr>
              <a:t>Chen </a:t>
            </a:r>
            <a:r>
              <a:rPr lang="fr-FR" sz="2000" i="1" dirty="0" smtClean="0">
                <a:latin typeface="Liberation Sans"/>
                <a:sym typeface="Wingdings" panose="05000000000000000000" pitchFamily="2" charset="2"/>
              </a:rPr>
              <a:t>Yi, Ministre des affaires étrangères ramène en Chine 5 joueurs professionnels japonais </a:t>
            </a:r>
          </a:p>
          <a:p>
            <a:pPr lvl="2"/>
            <a:r>
              <a:rPr lang="fr-FR" sz="1600" i="1" dirty="0" smtClean="0">
                <a:latin typeface="Liberation Sans"/>
                <a:sym typeface="Wingdings" panose="05000000000000000000" pitchFamily="2" charset="2"/>
              </a:rPr>
              <a:t>Les professionnels japonais remportent 32 des 35 parties jouées contre les joueurs chinois</a:t>
            </a:r>
          </a:p>
          <a:p>
            <a:pPr lvl="2"/>
            <a:r>
              <a:rPr lang="fr-FR" sz="1600" i="1" dirty="0" smtClean="0">
                <a:latin typeface="Liberation Sans"/>
                <a:sym typeface="Wingdings" panose="05000000000000000000" pitchFamily="2" charset="2"/>
              </a:rPr>
              <a:t>L’orgueil national est piqué au vif, les </a:t>
            </a:r>
            <a:r>
              <a:rPr lang="fr-FR" sz="1600" i="1" dirty="0">
                <a:latin typeface="Liberation Sans"/>
                <a:sym typeface="Wingdings" panose="05000000000000000000" pitchFamily="2" charset="2"/>
              </a:rPr>
              <a:t>dirigeants chinois comprennent l’importance </a:t>
            </a:r>
            <a:r>
              <a:rPr lang="fr-FR" sz="1600" i="1" dirty="0" smtClean="0">
                <a:latin typeface="Liberation Sans"/>
                <a:sym typeface="Wingdings" panose="05000000000000000000" pitchFamily="2" charset="2"/>
              </a:rPr>
              <a:t>de </a:t>
            </a:r>
            <a:r>
              <a:rPr lang="fr-FR" sz="1600" i="1" dirty="0">
                <a:latin typeface="Liberation Sans"/>
                <a:sym typeface="Wingdings" panose="05000000000000000000" pitchFamily="2" charset="2"/>
              </a:rPr>
              <a:t>se réapproprier ce </a:t>
            </a:r>
            <a:r>
              <a:rPr lang="fr-FR" sz="1600" i="1" dirty="0" smtClean="0">
                <a:latin typeface="Liberation Sans"/>
                <a:sym typeface="Wingdings" panose="05000000000000000000" pitchFamily="2" charset="2"/>
              </a:rPr>
              <a:t>jeu traditionnel</a:t>
            </a:r>
          </a:p>
          <a:p>
            <a:pPr lvl="2"/>
            <a:r>
              <a:rPr lang="fr-FR" sz="1600" i="1" dirty="0" smtClean="0">
                <a:latin typeface="Liberation Sans"/>
                <a:sym typeface="Wingdings" panose="05000000000000000000" pitchFamily="2" charset="2"/>
              </a:rPr>
              <a:t>Le </a:t>
            </a:r>
            <a:r>
              <a:rPr lang="fr-FR" sz="1600" i="1" dirty="0">
                <a:latin typeface="Liberation Sans"/>
                <a:sym typeface="Wingdings" panose="05000000000000000000" pitchFamily="2" charset="2"/>
              </a:rPr>
              <a:t>jeu de go </a:t>
            </a:r>
            <a:r>
              <a:rPr lang="fr-FR" sz="1600" i="1" dirty="0" smtClean="0">
                <a:latin typeface="Liberation Sans"/>
                <a:sym typeface="Wingdings" panose="05000000000000000000" pitchFamily="2" charset="2"/>
              </a:rPr>
              <a:t>est reconnu en </a:t>
            </a:r>
            <a:r>
              <a:rPr lang="fr-FR" sz="1600" i="1" dirty="0">
                <a:latin typeface="Liberation Sans"/>
                <a:sym typeface="Wingdings" panose="05000000000000000000" pitchFamily="2" charset="2"/>
              </a:rPr>
              <a:t>tant que sport national </a:t>
            </a:r>
            <a:endParaRPr lang="fr-FR" sz="1600" i="1" dirty="0" smtClean="0">
              <a:latin typeface="Liberation Sans"/>
              <a:sym typeface="Wingdings" panose="05000000000000000000" pitchFamily="2" charset="2"/>
            </a:endParaRPr>
          </a:p>
          <a:p>
            <a:pPr lvl="1"/>
            <a:endParaRPr lang="fr-FR" sz="2000"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1962 </a:t>
            </a:r>
            <a:r>
              <a:rPr lang="fr-FR" sz="2000" b="1" i="1" dirty="0">
                <a:latin typeface="Liberation Sans"/>
                <a:sym typeface="Wingdings" panose="05000000000000000000" pitchFamily="2" charset="2"/>
              </a:rPr>
              <a:t>: </a:t>
            </a:r>
            <a:r>
              <a:rPr lang="fr-FR" sz="2000" i="1" dirty="0">
                <a:latin typeface="Liberation Sans"/>
                <a:sym typeface="Wingdings" panose="05000000000000000000" pitchFamily="2" charset="2"/>
              </a:rPr>
              <a:t>Création de </a:t>
            </a:r>
            <a:r>
              <a:rPr lang="fr-FR" sz="2000" i="1" dirty="0" smtClean="0">
                <a:latin typeface="Liberation Sans"/>
                <a:sym typeface="Wingdings" panose="05000000000000000000" pitchFamily="2" charset="2"/>
              </a:rPr>
              <a:t>la </a:t>
            </a:r>
            <a:r>
              <a:rPr lang="fr-FR" sz="2000" i="1" dirty="0" err="1" smtClean="0">
                <a:latin typeface="Liberation Sans"/>
                <a:sym typeface="Wingdings" panose="05000000000000000000" pitchFamily="2" charset="2"/>
              </a:rPr>
              <a:t>Zhongguo</a:t>
            </a:r>
            <a:r>
              <a:rPr lang="fr-FR" sz="2000" i="1" dirty="0" smtClean="0">
                <a:latin typeface="Liberation Sans"/>
                <a:sym typeface="Wingdings" panose="05000000000000000000" pitchFamily="2" charset="2"/>
              </a:rPr>
              <a:t> </a:t>
            </a:r>
            <a:r>
              <a:rPr lang="fr-FR" sz="2000" i="1" dirty="0" err="1">
                <a:latin typeface="Liberation Sans"/>
                <a:sym typeface="Wingdings" panose="05000000000000000000" pitchFamily="2" charset="2"/>
              </a:rPr>
              <a:t>Weiqi</a:t>
            </a:r>
            <a:r>
              <a:rPr lang="fr-FR" sz="2000" i="1" dirty="0">
                <a:latin typeface="Liberation Sans"/>
                <a:sym typeface="Wingdings" panose="05000000000000000000" pitchFamily="2" charset="2"/>
              </a:rPr>
              <a:t> </a:t>
            </a:r>
            <a:r>
              <a:rPr lang="fr-FR" sz="2000" i="1" dirty="0" err="1" smtClean="0">
                <a:latin typeface="Liberation Sans"/>
                <a:sym typeface="Wingdings" panose="05000000000000000000" pitchFamily="2" charset="2"/>
              </a:rPr>
              <a:t>Xiehui</a:t>
            </a:r>
            <a:r>
              <a:rPr lang="fr-FR" sz="2000" i="1" dirty="0" smtClean="0">
                <a:latin typeface="Liberation Sans"/>
                <a:sym typeface="Wingdings" panose="05000000000000000000" pitchFamily="2" charset="2"/>
              </a:rPr>
              <a:t> (Association Chinoise </a:t>
            </a:r>
            <a:r>
              <a:rPr lang="fr-FR" sz="2000" i="1" dirty="0">
                <a:latin typeface="Liberation Sans"/>
                <a:sym typeface="Wingdings" panose="05000000000000000000" pitchFamily="2" charset="2"/>
              </a:rPr>
              <a:t>de </a:t>
            </a:r>
            <a:r>
              <a:rPr lang="fr-FR" sz="2000" i="1" dirty="0" smtClean="0">
                <a:latin typeface="Liberation Sans"/>
                <a:sym typeface="Wingdings" panose="05000000000000000000" pitchFamily="2" charset="2"/>
              </a:rPr>
              <a:t>Go)</a:t>
            </a:r>
            <a:endParaRPr lang="fr-FR" sz="2000" i="1" dirty="0">
              <a:latin typeface="Liberation Sans"/>
              <a:sym typeface="Wingdings" panose="05000000000000000000" pitchFamily="2" charset="2"/>
            </a:endParaRPr>
          </a:p>
          <a:p>
            <a:pPr lvl="2"/>
            <a:r>
              <a:rPr lang="fr-FR" sz="1600" i="1" dirty="0" smtClean="0">
                <a:latin typeface="Liberation Sans"/>
                <a:sym typeface="Wingdings" panose="05000000000000000000" pitchFamily="2" charset="2"/>
              </a:rPr>
              <a:t>Similaire </a:t>
            </a:r>
            <a:r>
              <a:rPr lang="fr-FR" sz="1600" i="1" dirty="0">
                <a:latin typeface="Liberation Sans"/>
                <a:sym typeface="Wingdings" panose="05000000000000000000" pitchFamily="2" charset="2"/>
              </a:rPr>
              <a:t>à la Nihon </a:t>
            </a:r>
            <a:r>
              <a:rPr lang="fr-FR" sz="1600" i="1" dirty="0" err="1" smtClean="0">
                <a:latin typeface="Liberation Sans"/>
                <a:sym typeface="Wingdings" panose="05000000000000000000" pitchFamily="2" charset="2"/>
              </a:rPr>
              <a:t>Ki-in</a:t>
            </a:r>
            <a:r>
              <a:rPr lang="fr-FR" sz="1600" i="1" dirty="0" smtClean="0">
                <a:latin typeface="Liberation Sans"/>
                <a:sym typeface="Wingdings" panose="05000000000000000000" pitchFamily="2" charset="2"/>
              </a:rPr>
              <a:t> japonaise  renouveau des joueurs professionnels chinois</a:t>
            </a:r>
          </a:p>
          <a:p>
            <a:pPr lvl="2"/>
            <a:endParaRPr lang="fr-FR" sz="1600"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1966 - 1975 : </a:t>
            </a:r>
            <a:r>
              <a:rPr lang="fr-FR" sz="2000" i="1" dirty="0" smtClean="0">
                <a:latin typeface="Liberation Sans"/>
                <a:sym typeface="Wingdings" panose="05000000000000000000" pitchFamily="2" charset="2"/>
              </a:rPr>
              <a:t>révolution culturelle prolétarienne</a:t>
            </a:r>
          </a:p>
          <a:p>
            <a:pPr lvl="2"/>
            <a:r>
              <a:rPr lang="fr-FR" sz="1600" i="1" dirty="0" smtClean="0">
                <a:latin typeface="Liberation Sans"/>
                <a:sym typeface="Wingdings" panose="05000000000000000000" pitchFamily="2" charset="2"/>
              </a:rPr>
              <a:t>Les intellectuels sont envoyés travailler dans les champs  les joueurs de go également</a:t>
            </a:r>
          </a:p>
          <a:p>
            <a:pPr lvl="2"/>
            <a:r>
              <a:rPr lang="fr-FR" sz="1600" i="1" dirty="0" smtClean="0">
                <a:latin typeface="Liberation Sans"/>
                <a:sym typeface="Wingdings" panose="05000000000000000000" pitchFamily="2" charset="2"/>
              </a:rPr>
              <a:t>Le championnat national de Go est suspendu de 1967 à 1973</a:t>
            </a:r>
          </a:p>
          <a:p>
            <a:pPr marL="457200" lvl="1" indent="0">
              <a:buNone/>
            </a:pPr>
            <a:endParaRPr lang="fr-FR" sz="2000"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1979 : Nie </a:t>
            </a:r>
            <a:r>
              <a:rPr lang="fr-FR" sz="2000" b="1" i="1" dirty="0" err="1" smtClean="0">
                <a:latin typeface="Liberation Sans"/>
                <a:sym typeface="Wingdings" panose="05000000000000000000" pitchFamily="2" charset="2"/>
              </a:rPr>
              <a:t>Weiping</a:t>
            </a:r>
            <a:r>
              <a:rPr lang="fr-FR" sz="2000" b="1" i="1" dirty="0" smtClean="0">
                <a:latin typeface="Liberation Sans"/>
                <a:sym typeface="Wingdings" panose="05000000000000000000" pitchFamily="2" charset="2"/>
              </a:rPr>
              <a:t> (1952- …) : </a:t>
            </a:r>
            <a:r>
              <a:rPr lang="fr-FR" sz="2000" i="1" dirty="0" smtClean="0">
                <a:latin typeface="Liberation Sans"/>
                <a:sym typeface="Wingdings" panose="05000000000000000000" pitchFamily="2" charset="2"/>
              </a:rPr>
              <a:t>remporte le premier championnat du monde</a:t>
            </a:r>
          </a:p>
          <a:p>
            <a:pPr lvl="1"/>
            <a:endParaRPr lang="fr-FR" sz="2000" b="1" i="1" dirty="0">
              <a:latin typeface="Liberation Sans"/>
              <a:sym typeface="Wingdings" panose="05000000000000000000" pitchFamily="2" charset="2"/>
            </a:endParaRPr>
          </a:p>
          <a:p>
            <a:pPr lvl="1"/>
            <a:r>
              <a:rPr lang="fr-FR" sz="2000" b="1" i="1" dirty="0">
                <a:latin typeface="Liberation Sans"/>
                <a:sym typeface="Wingdings" panose="05000000000000000000" pitchFamily="2" charset="2"/>
              </a:rPr>
              <a:t>1982 : Chen </a:t>
            </a:r>
            <a:r>
              <a:rPr lang="fr-FR" sz="2000" b="1" i="1" dirty="0" err="1" smtClean="0">
                <a:latin typeface="Liberation Sans"/>
                <a:sym typeface="Wingdings" panose="05000000000000000000" pitchFamily="2" charset="2"/>
              </a:rPr>
              <a:t>Zude</a:t>
            </a:r>
            <a:r>
              <a:rPr lang="fr-FR" sz="2000" b="1" i="1" dirty="0" smtClean="0">
                <a:latin typeface="Liberation Sans"/>
                <a:sym typeface="Wingdings" panose="05000000000000000000" pitchFamily="2" charset="2"/>
              </a:rPr>
              <a:t> (1944-2012) : </a:t>
            </a:r>
            <a:r>
              <a:rPr lang="fr-FR" sz="2000" i="1" dirty="0" smtClean="0">
                <a:latin typeface="Liberation Sans"/>
                <a:sym typeface="Wingdings" panose="05000000000000000000" pitchFamily="2" charset="2"/>
              </a:rPr>
              <a:t>premier chinois à atteindre le niveau 9</a:t>
            </a:r>
            <a:r>
              <a:rPr lang="fr-FR" sz="2000" i="1" baseline="30000" dirty="0" smtClean="0">
                <a:latin typeface="Liberation Sans"/>
                <a:sym typeface="Wingdings" panose="05000000000000000000" pitchFamily="2" charset="2"/>
              </a:rPr>
              <a:t>ème</a:t>
            </a:r>
            <a:r>
              <a:rPr lang="fr-FR" sz="2000" i="1" dirty="0" smtClean="0">
                <a:latin typeface="Liberation Sans"/>
                <a:sym typeface="Wingdings" panose="05000000000000000000" pitchFamily="2" charset="2"/>
              </a:rPr>
              <a:t> dan pro</a:t>
            </a:r>
          </a:p>
          <a:p>
            <a:pPr lvl="2"/>
            <a:endParaRPr lang="fr-FR" sz="1600"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1984 : </a:t>
            </a:r>
            <a:r>
              <a:rPr lang="fr-FR" sz="2000" i="1" dirty="0" smtClean="0">
                <a:latin typeface="Liberation Sans"/>
                <a:sym typeface="Wingdings" panose="05000000000000000000" pitchFamily="2" charset="2"/>
              </a:rPr>
              <a:t>Création des rencontres annuelles de go entre Chine et Japon</a:t>
            </a:r>
          </a:p>
          <a:p>
            <a:pPr lvl="2"/>
            <a:r>
              <a:rPr lang="fr-FR" sz="1600" i="1" dirty="0" smtClean="0">
                <a:latin typeface="Liberation Sans"/>
                <a:sym typeface="Wingdings" panose="05000000000000000000" pitchFamily="2" charset="2"/>
              </a:rPr>
              <a:t>Nie </a:t>
            </a:r>
            <a:r>
              <a:rPr lang="fr-FR" sz="1600" i="1" dirty="0" err="1" smtClean="0">
                <a:latin typeface="Liberation Sans"/>
                <a:sym typeface="Wingdings" panose="05000000000000000000" pitchFamily="2" charset="2"/>
              </a:rPr>
              <a:t>Weiping</a:t>
            </a:r>
            <a:r>
              <a:rPr lang="fr-FR" sz="1600" i="1" dirty="0" smtClean="0">
                <a:latin typeface="Liberation Sans"/>
                <a:sym typeface="Wingdings" panose="05000000000000000000" pitchFamily="2" charset="2"/>
              </a:rPr>
              <a:t> remporte les 3 premières éditions en 1984,1985,1986 (et s’incline en finale en 1987)</a:t>
            </a:r>
            <a:endParaRPr lang="fr-FR" sz="2400" b="1" i="1" dirty="0" smtClean="0">
              <a:latin typeface="Liberation Sans"/>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055" y="3903863"/>
            <a:ext cx="1713470" cy="2404213"/>
          </a:xfrm>
          <a:prstGeom prst="rect">
            <a:avLst/>
          </a:prstGeom>
        </p:spPr>
      </p:pic>
      <p:sp>
        <p:nvSpPr>
          <p:cNvPr id="5" name="ZoneTexte 4"/>
          <p:cNvSpPr txBox="1"/>
          <p:nvPr/>
        </p:nvSpPr>
        <p:spPr>
          <a:xfrm>
            <a:off x="7787837" y="6308076"/>
            <a:ext cx="965905" cy="276999"/>
          </a:xfrm>
          <a:prstGeom prst="rect">
            <a:avLst/>
          </a:prstGeom>
          <a:noFill/>
        </p:spPr>
        <p:txBody>
          <a:bodyPr wrap="none" rtlCol="0">
            <a:spAutoFit/>
          </a:bodyPr>
          <a:lstStyle/>
          <a:p>
            <a:r>
              <a:rPr lang="fr-FR" sz="1200" b="1" i="1" dirty="0">
                <a:solidFill>
                  <a:srgbClr val="0070C0"/>
                </a:solidFill>
                <a:sym typeface="Wingdings" panose="05000000000000000000" pitchFamily="2" charset="2"/>
              </a:rPr>
              <a:t>Nie </a:t>
            </a:r>
            <a:r>
              <a:rPr lang="fr-FR" sz="1200" b="1" i="1" dirty="0" err="1">
                <a:solidFill>
                  <a:srgbClr val="0070C0"/>
                </a:solidFill>
                <a:sym typeface="Wingdings" panose="05000000000000000000" pitchFamily="2" charset="2"/>
              </a:rPr>
              <a:t>Weiping</a:t>
            </a:r>
            <a:endParaRPr lang="fr-FR" sz="1200" dirty="0">
              <a:solidFill>
                <a:srgbClr val="0070C0"/>
              </a:solidFill>
            </a:endParaRPr>
          </a:p>
        </p:txBody>
      </p:sp>
      <p:sp>
        <p:nvSpPr>
          <p:cNvPr id="6" name="Titre 1"/>
          <p:cNvSpPr>
            <a:spLocks noGrp="1"/>
          </p:cNvSpPr>
          <p:nvPr>
            <p:ph type="title"/>
          </p:nvPr>
        </p:nvSpPr>
        <p:spPr>
          <a:xfrm>
            <a:off x="238125" y="636588"/>
            <a:ext cx="7324725" cy="490537"/>
          </a:xfrm>
        </p:spPr>
        <p:txBody>
          <a:bodyPr>
            <a:noAutofit/>
          </a:bodyPr>
          <a:lstStyle/>
          <a:p>
            <a:r>
              <a:rPr lang="fr-FR" sz="2800" dirty="0" smtClean="0"/>
              <a:t>Evolution en orient / période moderne</a:t>
            </a:r>
            <a:endParaRPr lang="fr-FR" sz="2800" dirty="0"/>
          </a:p>
        </p:txBody>
      </p:sp>
    </p:spTree>
    <p:extLst>
      <p:ext uri="{BB962C8B-B14F-4D97-AF65-F5344CB8AC3E}">
        <p14:creationId xmlns:p14="http://schemas.microsoft.com/office/powerpoint/2010/main" val="1371528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1280900"/>
            <a:ext cx="9144000" cy="5799437"/>
          </a:xfrm>
        </p:spPr>
        <p:txBody>
          <a:bodyPr>
            <a:normAutofit fontScale="85000" lnSpcReduction="20000"/>
          </a:bodyPr>
          <a:lstStyle/>
          <a:p>
            <a:r>
              <a:rPr lang="fr-FR" sz="2400" b="1" i="1" u="sng" dirty="0" smtClean="0">
                <a:latin typeface="Liberation Sans"/>
              </a:rPr>
              <a:t>Corée</a:t>
            </a:r>
          </a:p>
          <a:p>
            <a:endParaRPr lang="fr-FR" sz="2400" b="1" i="1" u="sng" dirty="0" smtClean="0">
              <a:latin typeface="Liberation Sans"/>
            </a:endParaRPr>
          </a:p>
          <a:p>
            <a:pPr lvl="1"/>
            <a:r>
              <a:rPr lang="fr-FR" sz="2000" b="1" i="1" dirty="0" smtClean="0">
                <a:latin typeface="Liberation Sans"/>
              </a:rPr>
              <a:t>Depuis 1637 : </a:t>
            </a:r>
            <a:r>
              <a:rPr lang="fr-FR" sz="2000" i="1" dirty="0" smtClean="0">
                <a:latin typeface="Liberation Sans"/>
              </a:rPr>
              <a:t>la Corée est vassale de </a:t>
            </a:r>
            <a:r>
              <a:rPr lang="fr-FR" sz="2000" i="1" dirty="0">
                <a:latin typeface="Liberation Sans"/>
              </a:rPr>
              <a:t>la </a:t>
            </a:r>
            <a:r>
              <a:rPr lang="fr-FR" sz="2000" i="1" dirty="0" smtClean="0">
                <a:latin typeface="Liberation Sans"/>
              </a:rPr>
              <a:t>Chine</a:t>
            </a:r>
          </a:p>
          <a:p>
            <a:pPr lvl="5"/>
            <a:endParaRPr lang="fr-FR" sz="600"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1894 : </a:t>
            </a:r>
            <a:r>
              <a:rPr lang="fr-FR" sz="2000" i="1" dirty="0" smtClean="0">
                <a:latin typeface="Liberation Sans"/>
                <a:sym typeface="Wingdings" panose="05000000000000000000" pitchFamily="2" charset="2"/>
              </a:rPr>
              <a:t>rébellion paysanne du </a:t>
            </a:r>
            <a:r>
              <a:rPr lang="fr-FR" sz="2000" i="1" dirty="0" err="1" smtClean="0">
                <a:latin typeface="Liberation Sans"/>
                <a:sym typeface="Wingdings" panose="05000000000000000000" pitchFamily="2" charset="2"/>
              </a:rPr>
              <a:t>Donghak</a:t>
            </a:r>
            <a:r>
              <a:rPr lang="fr-FR" sz="2000" i="1" dirty="0" smtClean="0">
                <a:latin typeface="Liberation Sans"/>
                <a:sym typeface="Wingdings" panose="05000000000000000000" pitchFamily="2" charset="2"/>
              </a:rPr>
              <a:t> :</a:t>
            </a:r>
          </a:p>
          <a:p>
            <a:pPr lvl="2"/>
            <a:r>
              <a:rPr lang="fr-FR" sz="1600" i="1" dirty="0" smtClean="0">
                <a:latin typeface="Liberation Sans"/>
                <a:sym typeface="Wingdings" panose="05000000000000000000" pitchFamily="2" charset="2"/>
              </a:rPr>
              <a:t>La Corée demande à la Chine d’intervenir mais cette dernière ne fait rien</a:t>
            </a:r>
          </a:p>
          <a:p>
            <a:pPr lvl="2"/>
            <a:r>
              <a:rPr lang="fr-FR" sz="1600" i="1" dirty="0" smtClean="0">
                <a:latin typeface="Liberation Sans"/>
                <a:sym typeface="Wingdings" panose="05000000000000000000" pitchFamily="2" charset="2"/>
              </a:rPr>
              <a:t>La Corée signe alors une alliance militaire avec le Japon</a:t>
            </a:r>
          </a:p>
          <a:p>
            <a:pPr lvl="3"/>
            <a:endParaRPr lang="fr-FR" sz="1200" b="1" i="1" dirty="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1905 : </a:t>
            </a:r>
            <a:r>
              <a:rPr lang="fr-FR" sz="2000" i="1" dirty="0" smtClean="0">
                <a:latin typeface="Liberation Sans"/>
                <a:sym typeface="Wingdings" panose="05000000000000000000" pitchFamily="2" charset="2"/>
              </a:rPr>
              <a:t>la Corée devient protectorat japonais</a:t>
            </a:r>
          </a:p>
          <a:p>
            <a:pPr marL="457200" lvl="1" indent="0">
              <a:buNone/>
            </a:pPr>
            <a:r>
              <a:rPr lang="fr-FR" sz="1600" i="1" dirty="0" smtClean="0">
                <a:latin typeface="Liberation Sans"/>
                <a:sym typeface="Wingdings" panose="05000000000000000000" pitchFamily="2" charset="2"/>
              </a:rPr>
              <a:t>			</a:t>
            </a:r>
            <a:endParaRPr lang="fr-FR" sz="1600" i="1" dirty="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1910-1945 </a:t>
            </a:r>
            <a:r>
              <a:rPr lang="fr-FR" sz="2000" b="1" i="1" dirty="0">
                <a:latin typeface="Liberation Sans"/>
                <a:sym typeface="Wingdings" panose="05000000000000000000" pitchFamily="2" charset="2"/>
              </a:rPr>
              <a:t>: </a:t>
            </a:r>
            <a:r>
              <a:rPr lang="fr-FR" sz="2000" i="1" dirty="0" smtClean="0">
                <a:latin typeface="Liberation Sans"/>
                <a:sym typeface="Wingdings" panose="05000000000000000000" pitchFamily="2" charset="2"/>
              </a:rPr>
              <a:t>la Corée est annexée par le Japon qui en fait une province </a:t>
            </a:r>
          </a:p>
          <a:p>
            <a:pPr lvl="2"/>
            <a:r>
              <a:rPr lang="fr-FR" sz="1600" i="1" dirty="0" smtClean="0">
                <a:latin typeface="Liberation Sans"/>
                <a:sym typeface="Wingdings" panose="05000000000000000000" pitchFamily="2" charset="2"/>
              </a:rPr>
              <a:t>Le </a:t>
            </a:r>
            <a:r>
              <a:rPr lang="fr-FR" sz="1600" i="1" dirty="0" err="1" smtClean="0">
                <a:latin typeface="Liberation Sans"/>
                <a:sym typeface="Wingdings" panose="05000000000000000000" pitchFamily="2" charset="2"/>
              </a:rPr>
              <a:t>Sunjang</a:t>
            </a:r>
            <a:r>
              <a:rPr lang="fr-FR" sz="1600" i="1" dirty="0" smtClean="0">
                <a:latin typeface="Liberation Sans"/>
                <a:sym typeface="Wingdings" panose="05000000000000000000" pitchFamily="2" charset="2"/>
              </a:rPr>
              <a:t> </a:t>
            </a:r>
            <a:r>
              <a:rPr lang="fr-FR" sz="1600" i="1" dirty="0" err="1" smtClean="0">
                <a:latin typeface="Liberation Sans"/>
                <a:sym typeface="Wingdings" panose="05000000000000000000" pitchFamily="2" charset="2"/>
              </a:rPr>
              <a:t>Baduk</a:t>
            </a:r>
            <a:r>
              <a:rPr lang="fr-FR" sz="1600" i="1" dirty="0" smtClean="0">
                <a:latin typeface="Liberation Sans"/>
                <a:sym typeface="Wingdings" panose="05000000000000000000" pitchFamily="2" charset="2"/>
              </a:rPr>
              <a:t> et ses règles spéciales disparait et est </a:t>
            </a:r>
            <a:r>
              <a:rPr lang="fr-FR" sz="1600" i="1" dirty="0">
                <a:latin typeface="Liberation Sans"/>
                <a:sym typeface="Wingdings" panose="05000000000000000000" pitchFamily="2" charset="2"/>
              </a:rPr>
              <a:t>remplacé </a:t>
            </a:r>
            <a:r>
              <a:rPr lang="fr-FR" sz="1600" i="1" dirty="0" smtClean="0">
                <a:latin typeface="Liberation Sans"/>
                <a:sym typeface="Wingdings" panose="05000000000000000000" pitchFamily="2" charset="2"/>
              </a:rPr>
              <a:t>(mais continuera à être appelé </a:t>
            </a:r>
            <a:r>
              <a:rPr lang="fr-FR" sz="1600" i="1" dirty="0" err="1" smtClean="0">
                <a:latin typeface="Liberation Sans"/>
                <a:sym typeface="Wingdings" panose="05000000000000000000" pitchFamily="2" charset="2"/>
              </a:rPr>
              <a:t>baduk</a:t>
            </a:r>
            <a:r>
              <a:rPr lang="fr-FR" sz="1600" i="1" dirty="0" smtClean="0">
                <a:latin typeface="Liberation Sans"/>
                <a:sym typeface="Wingdings" panose="05000000000000000000" pitchFamily="2" charset="2"/>
              </a:rPr>
              <a:t>) par le </a:t>
            </a:r>
            <a:r>
              <a:rPr lang="fr-FR" sz="1600" i="1" dirty="0" err="1" smtClean="0">
                <a:latin typeface="Liberation Sans"/>
                <a:sym typeface="Wingdings" panose="05000000000000000000" pitchFamily="2" charset="2"/>
              </a:rPr>
              <a:t>igo</a:t>
            </a:r>
            <a:r>
              <a:rPr lang="fr-FR" sz="1600" i="1" dirty="0" smtClean="0">
                <a:latin typeface="Liberation Sans"/>
                <a:sym typeface="Wingdings" panose="05000000000000000000" pitchFamily="2" charset="2"/>
              </a:rPr>
              <a:t> japonais aux règles plus modernes</a:t>
            </a:r>
          </a:p>
          <a:p>
            <a:pPr lvl="3"/>
            <a:endParaRPr lang="fr-FR" sz="1200" b="1"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1937 : </a:t>
            </a:r>
            <a:r>
              <a:rPr lang="fr-FR" sz="2000" i="1" dirty="0" smtClean="0">
                <a:latin typeface="Liberation Sans"/>
                <a:sym typeface="Wingdings" panose="05000000000000000000" pitchFamily="2" charset="2"/>
              </a:rPr>
              <a:t>Cho Nam-</a:t>
            </a:r>
            <a:r>
              <a:rPr lang="fr-FR" sz="2000" i="1" dirty="0" err="1" smtClean="0">
                <a:latin typeface="Liberation Sans"/>
                <a:sym typeface="Wingdings" panose="05000000000000000000" pitchFamily="2" charset="2"/>
              </a:rPr>
              <a:t>cheol</a:t>
            </a:r>
            <a:r>
              <a:rPr lang="fr-FR" sz="2000" i="1" dirty="0" smtClean="0">
                <a:latin typeface="Liberation Sans"/>
                <a:sym typeface="Wingdings" panose="05000000000000000000" pitchFamily="2" charset="2"/>
              </a:rPr>
              <a:t> (1923-2006) alors âgé de 14 ans part au Japon et devient l’élève de </a:t>
            </a:r>
            <a:r>
              <a:rPr lang="fr-FR" sz="2000" i="1" dirty="0" err="1">
                <a:latin typeface="Liberation Sans"/>
                <a:sym typeface="Wingdings" panose="05000000000000000000" pitchFamily="2" charset="2"/>
              </a:rPr>
              <a:t>K</a:t>
            </a:r>
            <a:r>
              <a:rPr lang="fr-FR" sz="2000" i="1" dirty="0" err="1" smtClean="0">
                <a:latin typeface="Liberation Sans"/>
                <a:sym typeface="Wingdings" panose="05000000000000000000" pitchFamily="2" charset="2"/>
              </a:rPr>
              <a:t>itani</a:t>
            </a:r>
            <a:r>
              <a:rPr lang="fr-FR" sz="2000" i="1" dirty="0" smtClean="0">
                <a:latin typeface="Liberation Sans"/>
                <a:sym typeface="Wingdings" panose="05000000000000000000" pitchFamily="2" charset="2"/>
              </a:rPr>
              <a:t> </a:t>
            </a:r>
            <a:r>
              <a:rPr lang="fr-FR" sz="2000" i="1" dirty="0" err="1" smtClean="0">
                <a:latin typeface="Liberation Sans"/>
                <a:sym typeface="Wingdings" panose="05000000000000000000" pitchFamily="2" charset="2"/>
              </a:rPr>
              <a:t>Minoru</a:t>
            </a:r>
            <a:r>
              <a:rPr lang="fr-FR" sz="2000" i="1" dirty="0" smtClean="0">
                <a:latin typeface="Liberation Sans"/>
                <a:sym typeface="Wingdings" panose="05000000000000000000" pitchFamily="2" charset="2"/>
              </a:rPr>
              <a:t> à la Nihon </a:t>
            </a:r>
            <a:r>
              <a:rPr lang="fr-FR" sz="2000" i="1" dirty="0" err="1" smtClean="0">
                <a:latin typeface="Liberation Sans"/>
                <a:sym typeface="Wingdings" panose="05000000000000000000" pitchFamily="2" charset="2"/>
              </a:rPr>
              <a:t>Ki-in</a:t>
            </a:r>
            <a:endParaRPr lang="fr-FR" sz="2000" i="1" dirty="0" smtClean="0">
              <a:latin typeface="Liberation Sans"/>
              <a:sym typeface="Wingdings" panose="05000000000000000000" pitchFamily="2" charset="2"/>
            </a:endParaRPr>
          </a:p>
          <a:p>
            <a:pPr lvl="3"/>
            <a:endParaRPr lang="fr-FR" sz="1200"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1945 : </a:t>
            </a:r>
            <a:r>
              <a:rPr lang="fr-FR" sz="2000" i="1" dirty="0" smtClean="0">
                <a:latin typeface="Liberation Sans"/>
                <a:sym typeface="Wingdings" panose="05000000000000000000" pitchFamily="2" charset="2"/>
              </a:rPr>
              <a:t>suite à la capitulation du Japon, la Corée est libérée </a:t>
            </a:r>
          </a:p>
          <a:p>
            <a:pPr lvl="2"/>
            <a:r>
              <a:rPr lang="fr-FR" sz="1600" i="1" dirty="0">
                <a:latin typeface="Liberation Sans"/>
                <a:sym typeface="Wingdings" panose="05000000000000000000" pitchFamily="2" charset="2"/>
              </a:rPr>
              <a:t>m</a:t>
            </a:r>
            <a:r>
              <a:rPr lang="fr-FR" sz="1600" i="1" dirty="0" smtClean="0">
                <a:latin typeface="Liberation Sans"/>
                <a:sym typeface="Wingdings" panose="05000000000000000000" pitchFamily="2" charset="2"/>
              </a:rPr>
              <a:t>ais divisée entre le nord sous influence soviétique et le sud sous influence américaine…</a:t>
            </a:r>
          </a:p>
          <a:p>
            <a:pPr lvl="2"/>
            <a:r>
              <a:rPr lang="fr-FR" sz="1600" i="1" dirty="0">
                <a:latin typeface="Liberation Sans"/>
                <a:sym typeface="Wingdings" panose="05000000000000000000" pitchFamily="2" charset="2"/>
              </a:rPr>
              <a:t>Cho </a:t>
            </a:r>
            <a:r>
              <a:rPr lang="fr-FR" sz="1600" i="1" dirty="0" smtClean="0">
                <a:latin typeface="Liberation Sans"/>
                <a:sym typeface="Wingdings" panose="05000000000000000000" pitchFamily="2" charset="2"/>
              </a:rPr>
              <a:t>Nam-</a:t>
            </a:r>
            <a:r>
              <a:rPr lang="fr-FR" sz="1600" i="1" dirty="0" err="1" smtClean="0">
                <a:latin typeface="Liberation Sans"/>
                <a:sym typeface="Wingdings" panose="05000000000000000000" pitchFamily="2" charset="2"/>
              </a:rPr>
              <a:t>cheol</a:t>
            </a:r>
            <a:r>
              <a:rPr lang="fr-FR" sz="1600" i="1" dirty="0" smtClean="0">
                <a:latin typeface="Liberation Sans"/>
                <a:sym typeface="Wingdings" panose="05000000000000000000" pitchFamily="2" charset="2"/>
              </a:rPr>
              <a:t>, devenu joueur professionnel de la Nihon </a:t>
            </a:r>
            <a:r>
              <a:rPr lang="fr-FR" sz="1600" i="1" dirty="0" err="1" smtClean="0">
                <a:latin typeface="Liberation Sans"/>
                <a:sym typeface="Wingdings" panose="05000000000000000000" pitchFamily="2" charset="2"/>
              </a:rPr>
              <a:t>Ki-in</a:t>
            </a:r>
            <a:r>
              <a:rPr lang="fr-FR" sz="1600" i="1" dirty="0" smtClean="0">
                <a:latin typeface="Liberation Sans"/>
                <a:sym typeface="Wingdings" panose="05000000000000000000" pitchFamily="2" charset="2"/>
              </a:rPr>
              <a:t>, revient vivre en Corée du Sud et fonde </a:t>
            </a:r>
            <a:r>
              <a:rPr lang="fr-FR" sz="1600" i="1" dirty="0">
                <a:latin typeface="Liberation Sans"/>
                <a:sym typeface="Wingdings" panose="05000000000000000000" pitchFamily="2" charset="2"/>
              </a:rPr>
              <a:t>la </a:t>
            </a:r>
            <a:r>
              <a:rPr lang="fr-FR" sz="1600" i="1" dirty="0" err="1">
                <a:latin typeface="Liberation Sans"/>
                <a:sym typeface="Wingdings" panose="05000000000000000000" pitchFamily="2" charset="2"/>
              </a:rPr>
              <a:t>Hansung</a:t>
            </a:r>
            <a:r>
              <a:rPr lang="fr-FR" sz="1600" i="1" dirty="0">
                <a:latin typeface="Liberation Sans"/>
                <a:sym typeface="Wingdings" panose="05000000000000000000" pitchFamily="2" charset="2"/>
              </a:rPr>
              <a:t> </a:t>
            </a:r>
            <a:r>
              <a:rPr lang="fr-FR" sz="1600" i="1" dirty="0" err="1" smtClean="0">
                <a:latin typeface="Liberation Sans"/>
                <a:sym typeface="Wingdings" panose="05000000000000000000" pitchFamily="2" charset="2"/>
              </a:rPr>
              <a:t>Kiwon</a:t>
            </a:r>
            <a:r>
              <a:rPr lang="fr-FR" sz="1600" i="1" dirty="0" smtClean="0">
                <a:latin typeface="Liberation Sans"/>
                <a:sym typeface="Wingdings" panose="05000000000000000000" pitchFamily="2" charset="2"/>
              </a:rPr>
              <a:t>, première académie de go coréenne. Il est considéré être le père fondateur du go moderne en Corée</a:t>
            </a:r>
          </a:p>
          <a:p>
            <a:pPr lvl="3"/>
            <a:endParaRPr lang="fr-FR" sz="1200" b="1" i="1" dirty="0" smtClean="0">
              <a:latin typeface="Liberation Sans"/>
              <a:sym typeface="Wingdings" panose="05000000000000000000" pitchFamily="2" charset="2"/>
            </a:endParaRPr>
          </a:p>
          <a:p>
            <a:pPr lvl="1"/>
            <a:r>
              <a:rPr lang="fr-FR" sz="2000" b="1" i="1" dirty="0" smtClean="0">
                <a:latin typeface="Liberation Sans"/>
                <a:sym typeface="Wingdings" panose="05000000000000000000" pitchFamily="2" charset="2"/>
              </a:rPr>
              <a:t>1955 : </a:t>
            </a:r>
            <a:r>
              <a:rPr lang="fr-FR" sz="2000" i="1" dirty="0" smtClean="0">
                <a:latin typeface="Liberation Sans"/>
                <a:sym typeface="Wingdings" panose="05000000000000000000" pitchFamily="2" charset="2"/>
              </a:rPr>
              <a:t>création en Corée du Sud de </a:t>
            </a:r>
            <a:r>
              <a:rPr lang="fr-FR" sz="2000" i="1" dirty="0">
                <a:latin typeface="Liberation Sans"/>
                <a:sym typeface="Wingdings" panose="05000000000000000000" pitchFamily="2" charset="2"/>
              </a:rPr>
              <a:t>la </a:t>
            </a:r>
            <a:r>
              <a:rPr lang="fr-FR" sz="2000" i="1" dirty="0" err="1">
                <a:latin typeface="Liberation Sans"/>
                <a:sym typeface="Wingdings" panose="05000000000000000000" pitchFamily="2" charset="2"/>
              </a:rPr>
              <a:t>Hankuk</a:t>
            </a:r>
            <a:r>
              <a:rPr lang="fr-FR" sz="2000" i="1" dirty="0">
                <a:latin typeface="Liberation Sans"/>
                <a:sym typeface="Wingdings" panose="05000000000000000000" pitchFamily="2" charset="2"/>
              </a:rPr>
              <a:t> </a:t>
            </a:r>
            <a:r>
              <a:rPr lang="fr-FR" sz="2000" i="1" dirty="0" err="1" smtClean="0">
                <a:latin typeface="Liberation Sans"/>
                <a:sym typeface="Wingdings" panose="05000000000000000000" pitchFamily="2" charset="2"/>
              </a:rPr>
              <a:t>Kiwon</a:t>
            </a:r>
            <a:r>
              <a:rPr lang="fr-FR" sz="2000" i="1" dirty="0" smtClean="0">
                <a:latin typeface="Liberation Sans"/>
                <a:sym typeface="Wingdings" panose="05000000000000000000" pitchFamily="2" charset="2"/>
              </a:rPr>
              <a:t> association de go 	       	       coréenne également appelée KBA (</a:t>
            </a:r>
            <a:r>
              <a:rPr lang="fr-FR" sz="2000" i="1" dirty="0" err="1" smtClean="0">
                <a:latin typeface="Liberation Sans"/>
                <a:sym typeface="Wingdings" panose="05000000000000000000" pitchFamily="2" charset="2"/>
              </a:rPr>
              <a:t>Korean</a:t>
            </a:r>
            <a:r>
              <a:rPr lang="fr-FR" sz="2000" i="1" dirty="0" smtClean="0">
                <a:latin typeface="Liberation Sans"/>
                <a:sym typeface="Wingdings" panose="05000000000000000000" pitchFamily="2" charset="2"/>
              </a:rPr>
              <a:t> </a:t>
            </a:r>
            <a:r>
              <a:rPr lang="fr-FR" sz="2000" i="1" dirty="0" err="1" smtClean="0">
                <a:latin typeface="Liberation Sans"/>
                <a:sym typeface="Wingdings" panose="05000000000000000000" pitchFamily="2" charset="2"/>
              </a:rPr>
              <a:t>Baduk</a:t>
            </a:r>
            <a:r>
              <a:rPr lang="fr-FR" sz="2000" i="1" dirty="0" smtClean="0">
                <a:latin typeface="Liberation Sans"/>
                <a:sym typeface="Wingdings" panose="05000000000000000000" pitchFamily="2" charset="2"/>
              </a:rPr>
              <a:t> Association)</a:t>
            </a:r>
          </a:p>
          <a:p>
            <a:pPr lvl="2"/>
            <a:r>
              <a:rPr lang="fr-FR" sz="1600" i="1" dirty="0" smtClean="0">
                <a:latin typeface="Liberation Sans"/>
                <a:sym typeface="Wingdings" panose="05000000000000000000" pitchFamily="2" charset="2"/>
              </a:rPr>
              <a:t>première rencontre internationale avec des joueurs chinois.  </a:t>
            </a:r>
          </a:p>
          <a:p>
            <a:pPr lvl="1"/>
            <a:endParaRPr lang="fr-FR" sz="2000" i="1" dirty="0">
              <a:latin typeface="Liberation Sans"/>
              <a:sym typeface="Wingdings" panose="05000000000000000000" pitchFamily="2" charset="2"/>
            </a:endParaRPr>
          </a:p>
          <a:p>
            <a:pPr lvl="2"/>
            <a:endParaRPr lang="fr-FR" sz="1600" i="1" dirty="0" smtClean="0">
              <a:latin typeface="Liberation Sans"/>
              <a:sym typeface="Wingdings" panose="05000000000000000000" pitchFamily="2" charset="2"/>
            </a:endParaRPr>
          </a:p>
        </p:txBody>
      </p:sp>
      <p:sp>
        <p:nvSpPr>
          <p:cNvPr id="5" name="Titre 1"/>
          <p:cNvSpPr>
            <a:spLocks noGrp="1"/>
          </p:cNvSpPr>
          <p:nvPr>
            <p:ph type="title"/>
          </p:nvPr>
        </p:nvSpPr>
        <p:spPr>
          <a:xfrm>
            <a:off x="238125" y="636588"/>
            <a:ext cx="7324725" cy="490537"/>
          </a:xfrm>
        </p:spPr>
        <p:txBody>
          <a:bodyPr>
            <a:noAutofit/>
          </a:bodyPr>
          <a:lstStyle/>
          <a:p>
            <a:r>
              <a:rPr lang="fr-FR" sz="2800" dirty="0" smtClean="0"/>
              <a:t>Evolution en orient / période moderne</a:t>
            </a:r>
            <a:endParaRPr lang="fr-FR" sz="2800" dirty="0"/>
          </a:p>
        </p:txBody>
      </p:sp>
    </p:spTree>
    <p:extLst>
      <p:ext uri="{BB962C8B-B14F-4D97-AF65-F5344CB8AC3E}">
        <p14:creationId xmlns:p14="http://schemas.microsoft.com/office/powerpoint/2010/main" val="2195972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238897" y="1254209"/>
            <a:ext cx="8583827" cy="5799437"/>
          </a:xfrm>
        </p:spPr>
        <p:txBody>
          <a:bodyPr>
            <a:normAutofit fontScale="92500" lnSpcReduction="20000"/>
          </a:bodyPr>
          <a:lstStyle/>
          <a:p>
            <a:r>
              <a:rPr lang="fr-FR" sz="2400" b="1" i="1" u="sng" dirty="0" smtClean="0">
                <a:latin typeface="Liberation Sans"/>
              </a:rPr>
              <a:t>Japon</a:t>
            </a:r>
          </a:p>
          <a:p>
            <a:pPr lvl="1"/>
            <a:r>
              <a:rPr lang="fr-FR" sz="2000" b="1" i="1" dirty="0" smtClean="0">
                <a:latin typeface="Liberation Sans"/>
              </a:rPr>
              <a:t>1938 : </a:t>
            </a:r>
            <a:r>
              <a:rPr lang="fr-FR" sz="2000" i="1" dirty="0" smtClean="0">
                <a:latin typeface="Liberation Sans"/>
              </a:rPr>
              <a:t>partie entre </a:t>
            </a:r>
            <a:r>
              <a:rPr lang="fi-FI" sz="2000" i="1" dirty="0" smtClean="0">
                <a:latin typeface="Liberation Sans"/>
              </a:rPr>
              <a:t>Honinbo </a:t>
            </a:r>
            <a:r>
              <a:rPr lang="fi-FI" sz="2000" i="1" dirty="0">
                <a:latin typeface="Liberation Sans"/>
              </a:rPr>
              <a:t>Shusai </a:t>
            </a:r>
            <a:r>
              <a:rPr lang="fi-FI" sz="2000" i="1" dirty="0" smtClean="0">
                <a:latin typeface="Liberation Sans"/>
              </a:rPr>
              <a:t>et </a:t>
            </a:r>
            <a:r>
              <a:rPr lang="fi-FI" sz="2000" i="1" dirty="0">
                <a:latin typeface="Liberation Sans"/>
              </a:rPr>
              <a:t>Kitani Minoru</a:t>
            </a:r>
          </a:p>
          <a:p>
            <a:pPr lvl="2"/>
            <a:r>
              <a:rPr lang="fr-FR" sz="1600" i="1" dirty="0" smtClean="0">
                <a:latin typeface="Liberation Sans"/>
              </a:rPr>
              <a:t>Marque un tournant historique : défaite du go ancestral historique japonais traditionnel face au go moderne de la jeune association Nihon </a:t>
            </a:r>
            <a:r>
              <a:rPr lang="fr-FR" sz="1600" i="1" dirty="0" err="1" smtClean="0">
                <a:latin typeface="Liberation Sans"/>
              </a:rPr>
              <a:t>Ki-in</a:t>
            </a:r>
            <a:r>
              <a:rPr lang="fr-FR" sz="1600" i="1" dirty="0" smtClean="0">
                <a:latin typeface="Liberation Sans"/>
              </a:rPr>
              <a:t> créée en 1924</a:t>
            </a:r>
          </a:p>
          <a:p>
            <a:pPr lvl="4"/>
            <a:endParaRPr lang="fr-FR" sz="1200" i="1" dirty="0" smtClean="0">
              <a:latin typeface="Liberation Sans"/>
            </a:endParaRPr>
          </a:p>
          <a:p>
            <a:pPr lvl="1"/>
            <a:r>
              <a:rPr lang="fr-FR" sz="2000" i="1" dirty="0" smtClean="0">
                <a:latin typeface="Liberation Sans"/>
              </a:rPr>
              <a:t>Arrivée de sponsors dans le monde du go</a:t>
            </a:r>
          </a:p>
          <a:p>
            <a:pPr lvl="2"/>
            <a:r>
              <a:rPr lang="fr-FR" sz="1600" i="1" dirty="0" smtClean="0">
                <a:latin typeface="Liberation Sans"/>
              </a:rPr>
              <a:t>Les titres existants (jusque </a:t>
            </a:r>
            <a:r>
              <a:rPr lang="fr-FR" sz="1600" i="1" dirty="0">
                <a:latin typeface="Liberation Sans"/>
              </a:rPr>
              <a:t>là </a:t>
            </a:r>
            <a:r>
              <a:rPr lang="fr-FR" sz="1600" i="1" dirty="0" smtClean="0">
                <a:latin typeface="Liberation Sans"/>
              </a:rPr>
              <a:t>honorifiques) deviennent </a:t>
            </a:r>
            <a:r>
              <a:rPr lang="fr-FR" sz="1600" i="1" dirty="0">
                <a:latin typeface="Liberation Sans"/>
              </a:rPr>
              <a:t>la propriété de sponsors qui organisent des tournois richement </a:t>
            </a:r>
            <a:r>
              <a:rPr lang="fr-FR" sz="1600" i="1" dirty="0" smtClean="0">
                <a:latin typeface="Liberation Sans"/>
              </a:rPr>
              <a:t>dotés</a:t>
            </a:r>
            <a:endParaRPr lang="fr-FR" sz="1200" i="1" dirty="0" smtClean="0">
              <a:latin typeface="Liberation Sans"/>
            </a:endParaRPr>
          </a:p>
          <a:p>
            <a:pPr lvl="2"/>
            <a:r>
              <a:rPr lang="fr-FR" sz="1600" i="1" dirty="0" smtClean="0">
                <a:latin typeface="Liberation Sans"/>
              </a:rPr>
              <a:t>Désormais </a:t>
            </a:r>
            <a:r>
              <a:rPr lang="fr-FR" sz="1600" i="1" dirty="0">
                <a:latin typeface="Liberation Sans"/>
              </a:rPr>
              <a:t>le meilleur joueur </a:t>
            </a:r>
            <a:r>
              <a:rPr lang="fr-FR" sz="1600" i="1" dirty="0" smtClean="0">
                <a:latin typeface="Liberation Sans"/>
              </a:rPr>
              <a:t>: </a:t>
            </a:r>
          </a:p>
          <a:p>
            <a:pPr lvl="3"/>
            <a:r>
              <a:rPr lang="fr-FR" sz="1200" i="1" dirty="0" smtClean="0">
                <a:latin typeface="Liberation Sans"/>
              </a:rPr>
              <a:t>n’est </a:t>
            </a:r>
            <a:r>
              <a:rPr lang="fr-FR" sz="1200" i="1" dirty="0">
                <a:latin typeface="Liberation Sans"/>
              </a:rPr>
              <a:t>plus le grand maitre d’une école </a:t>
            </a:r>
            <a:r>
              <a:rPr lang="fr-FR" sz="1200" i="1" dirty="0" smtClean="0">
                <a:latin typeface="Liberation Sans"/>
              </a:rPr>
              <a:t>qui possède le titre à vie</a:t>
            </a:r>
          </a:p>
          <a:p>
            <a:pPr lvl="3"/>
            <a:r>
              <a:rPr lang="fr-FR" sz="1200" i="1" dirty="0" smtClean="0">
                <a:latin typeface="Liberation Sans"/>
              </a:rPr>
              <a:t>est le </a:t>
            </a:r>
            <a:r>
              <a:rPr lang="fr-FR" sz="1200" i="1" dirty="0">
                <a:latin typeface="Liberation Sans"/>
              </a:rPr>
              <a:t>tenant d’un </a:t>
            </a:r>
            <a:r>
              <a:rPr lang="fr-FR" sz="1200" i="1" dirty="0" smtClean="0">
                <a:latin typeface="Liberation Sans"/>
              </a:rPr>
              <a:t>titre qui est remis en jeu chaque année</a:t>
            </a:r>
          </a:p>
          <a:p>
            <a:pPr lvl="2"/>
            <a:r>
              <a:rPr lang="fr-FR" sz="1600" i="1" dirty="0" smtClean="0">
                <a:latin typeface="Liberation Sans"/>
              </a:rPr>
              <a:t>La couverture médiatique prend de l’ampleur</a:t>
            </a:r>
          </a:p>
          <a:p>
            <a:pPr lvl="3"/>
            <a:endParaRPr lang="fr-FR" sz="1200" i="1" dirty="0">
              <a:latin typeface="Liberation Sans"/>
            </a:endParaRPr>
          </a:p>
          <a:p>
            <a:pPr lvl="1"/>
            <a:r>
              <a:rPr lang="fr-FR" sz="2000" b="1" i="1" dirty="0">
                <a:latin typeface="Liberation Sans"/>
              </a:rPr>
              <a:t>1941 : </a:t>
            </a:r>
            <a:r>
              <a:rPr lang="fr-FR" sz="2000" i="1" dirty="0" smtClean="0">
                <a:latin typeface="Liberation Sans"/>
              </a:rPr>
              <a:t>premier titre </a:t>
            </a:r>
            <a:r>
              <a:rPr lang="fr-FR" sz="2000" i="1" dirty="0" err="1" smtClean="0">
                <a:latin typeface="Liberation Sans"/>
              </a:rPr>
              <a:t>Honinbo</a:t>
            </a:r>
            <a:r>
              <a:rPr lang="fr-FR" sz="2000" i="1" dirty="0" smtClean="0">
                <a:latin typeface="Liberation Sans"/>
              </a:rPr>
              <a:t> de l’ère moderne</a:t>
            </a:r>
          </a:p>
          <a:p>
            <a:pPr lvl="2"/>
            <a:r>
              <a:rPr lang="fr-FR" sz="1600" i="1" dirty="0" err="1">
                <a:latin typeface="Liberation Sans"/>
              </a:rPr>
              <a:t>Sekiyama</a:t>
            </a:r>
            <a:r>
              <a:rPr lang="fr-FR" sz="1600" i="1" dirty="0">
                <a:latin typeface="Liberation Sans"/>
              </a:rPr>
              <a:t> </a:t>
            </a:r>
            <a:r>
              <a:rPr lang="fr-FR" sz="1600" i="1" dirty="0" err="1" smtClean="0">
                <a:latin typeface="Liberation Sans"/>
              </a:rPr>
              <a:t>Riichi</a:t>
            </a:r>
            <a:r>
              <a:rPr lang="fr-FR" sz="1600" i="1" dirty="0">
                <a:latin typeface="Liberation Sans"/>
              </a:rPr>
              <a:t> </a:t>
            </a:r>
            <a:r>
              <a:rPr lang="fr-FR" sz="1600" i="1" dirty="0" smtClean="0">
                <a:latin typeface="Liberation Sans"/>
              </a:rPr>
              <a:t>/ </a:t>
            </a:r>
            <a:r>
              <a:rPr lang="fr-FR" sz="1600" i="1" dirty="0" err="1">
                <a:latin typeface="Liberation Sans"/>
              </a:rPr>
              <a:t>Honinbo</a:t>
            </a:r>
            <a:r>
              <a:rPr lang="fr-FR" sz="1600" i="1" dirty="0">
                <a:latin typeface="Liberation Sans"/>
              </a:rPr>
              <a:t> </a:t>
            </a:r>
            <a:r>
              <a:rPr lang="fr-FR" sz="1600" i="1" dirty="0" err="1" smtClean="0">
                <a:latin typeface="Liberation Sans"/>
              </a:rPr>
              <a:t>Risen</a:t>
            </a:r>
            <a:r>
              <a:rPr lang="fr-FR" sz="1600" i="1" dirty="0" smtClean="0">
                <a:latin typeface="Liberation Sans"/>
              </a:rPr>
              <a:t> </a:t>
            </a:r>
            <a:r>
              <a:rPr lang="fr-FR" sz="1600" i="1" dirty="0">
                <a:latin typeface="Liberation Sans"/>
              </a:rPr>
              <a:t>(1909-1970) </a:t>
            </a:r>
            <a:endParaRPr lang="fr-FR" sz="1600" i="1" dirty="0" smtClean="0">
              <a:latin typeface="Liberation Sans"/>
            </a:endParaRPr>
          </a:p>
          <a:p>
            <a:pPr lvl="3"/>
            <a:endParaRPr lang="fr-FR" sz="1200" i="1" dirty="0" smtClean="0">
              <a:latin typeface="Liberation Sans"/>
            </a:endParaRPr>
          </a:p>
          <a:p>
            <a:pPr lvl="1"/>
            <a:r>
              <a:rPr lang="fr-FR" sz="2000" b="1" i="1" dirty="0" smtClean="0">
                <a:latin typeface="Liberation Sans"/>
              </a:rPr>
              <a:t>1950 : </a:t>
            </a:r>
            <a:r>
              <a:rPr lang="fr-FR" sz="2000" i="1" dirty="0" smtClean="0">
                <a:latin typeface="Liberation Sans"/>
              </a:rPr>
              <a:t>une deuxième association professionnelle nait : </a:t>
            </a:r>
            <a:r>
              <a:rPr lang="fr-FR" sz="2000" i="1" dirty="0" err="1" smtClean="0">
                <a:latin typeface="Liberation Sans"/>
              </a:rPr>
              <a:t>Kansaï</a:t>
            </a:r>
            <a:r>
              <a:rPr lang="fr-FR" sz="2000" i="1" dirty="0" smtClean="0">
                <a:latin typeface="Liberation Sans"/>
              </a:rPr>
              <a:t> </a:t>
            </a:r>
            <a:r>
              <a:rPr lang="fr-FR" sz="2000" i="1" dirty="0" err="1" smtClean="0">
                <a:latin typeface="Liberation Sans"/>
              </a:rPr>
              <a:t>Ki-in</a:t>
            </a:r>
            <a:r>
              <a:rPr lang="fr-FR" sz="2000" i="1" dirty="0" smtClean="0">
                <a:latin typeface="Liberation Sans"/>
              </a:rPr>
              <a:t> </a:t>
            </a:r>
          </a:p>
          <a:p>
            <a:pPr lvl="2"/>
            <a:r>
              <a:rPr lang="fr-FR" sz="1600" i="1" dirty="0" smtClean="0">
                <a:latin typeface="Liberation Sans"/>
              </a:rPr>
              <a:t>Créée suite à un différent entre la Nihon </a:t>
            </a:r>
            <a:r>
              <a:rPr lang="fr-FR" sz="1600" i="1" dirty="0" err="1" smtClean="0">
                <a:latin typeface="Liberation Sans"/>
              </a:rPr>
              <a:t>Ki-in</a:t>
            </a:r>
            <a:r>
              <a:rPr lang="fr-FR" sz="1600" i="1" dirty="0" smtClean="0">
                <a:latin typeface="Liberation Sans"/>
              </a:rPr>
              <a:t> d’Osaka et la Nihon </a:t>
            </a:r>
            <a:r>
              <a:rPr lang="fr-FR" sz="1600" i="1" dirty="0" err="1" smtClean="0">
                <a:latin typeface="Liberation Sans"/>
              </a:rPr>
              <a:t>Ki-in</a:t>
            </a:r>
            <a:r>
              <a:rPr lang="fr-FR" sz="1600" i="1" dirty="0" smtClean="0">
                <a:latin typeface="Liberation Sans"/>
              </a:rPr>
              <a:t> de Tokyo </a:t>
            </a:r>
          </a:p>
          <a:p>
            <a:pPr lvl="4"/>
            <a:endParaRPr lang="fr-FR" sz="1200" i="1" dirty="0">
              <a:latin typeface="Liberation Sans"/>
            </a:endParaRPr>
          </a:p>
          <a:p>
            <a:pPr lvl="1"/>
            <a:r>
              <a:rPr lang="fr-FR" sz="2000" i="1" dirty="0">
                <a:latin typeface="Liberation Sans"/>
              </a:rPr>
              <a:t>De nouveaux titres sont </a:t>
            </a:r>
            <a:r>
              <a:rPr lang="fr-FR" sz="2000" i="1" dirty="0" smtClean="0">
                <a:latin typeface="Liberation Sans"/>
              </a:rPr>
              <a:t>créés :</a:t>
            </a:r>
          </a:p>
          <a:p>
            <a:pPr lvl="2"/>
            <a:r>
              <a:rPr lang="fr-FR" sz="1600" i="1" dirty="0" smtClean="0">
                <a:latin typeface="Liberation Sans"/>
              </a:rPr>
              <a:t>1953 : </a:t>
            </a:r>
            <a:r>
              <a:rPr lang="fr-FR" sz="1600" i="1" dirty="0" err="1" smtClean="0">
                <a:latin typeface="Liberation Sans"/>
              </a:rPr>
              <a:t>Oza</a:t>
            </a:r>
            <a:endParaRPr lang="fr-FR" sz="1600" i="1" dirty="0" smtClean="0">
              <a:latin typeface="Liberation Sans"/>
            </a:endParaRPr>
          </a:p>
          <a:p>
            <a:pPr lvl="2"/>
            <a:r>
              <a:rPr lang="fr-FR" sz="1600" i="1" dirty="0" smtClean="0">
                <a:latin typeface="Liberation Sans"/>
              </a:rPr>
              <a:t>1962 : </a:t>
            </a:r>
            <a:r>
              <a:rPr lang="fr-FR" sz="1600" i="1" dirty="0" err="1" smtClean="0">
                <a:latin typeface="Liberation Sans"/>
              </a:rPr>
              <a:t>Meijin</a:t>
            </a:r>
            <a:r>
              <a:rPr lang="fr-FR" sz="1600" i="1" dirty="0" smtClean="0">
                <a:latin typeface="Liberation Sans"/>
              </a:rPr>
              <a:t> et </a:t>
            </a:r>
            <a:r>
              <a:rPr lang="fr-FR" sz="1600" i="1" dirty="0" err="1" smtClean="0">
                <a:latin typeface="Liberation Sans"/>
              </a:rPr>
              <a:t>Judan</a:t>
            </a:r>
            <a:endParaRPr lang="fr-FR" sz="1600" i="1" dirty="0" smtClean="0">
              <a:latin typeface="Liberation Sans"/>
            </a:endParaRPr>
          </a:p>
          <a:p>
            <a:pPr lvl="2"/>
            <a:r>
              <a:rPr lang="fr-FR" sz="1600" i="1" dirty="0" smtClean="0">
                <a:latin typeface="Liberation Sans"/>
              </a:rPr>
              <a:t>1975 : </a:t>
            </a:r>
            <a:r>
              <a:rPr lang="fr-FR" sz="1600" i="1" dirty="0" err="1" smtClean="0">
                <a:latin typeface="Liberation Sans"/>
              </a:rPr>
              <a:t>Tengen</a:t>
            </a:r>
            <a:endParaRPr lang="fr-FR" sz="1600" i="1" dirty="0" smtClean="0">
              <a:latin typeface="Liberation Sans"/>
            </a:endParaRPr>
          </a:p>
          <a:p>
            <a:pPr lvl="2"/>
            <a:r>
              <a:rPr lang="fr-FR" sz="1600" i="1" dirty="0" smtClean="0">
                <a:latin typeface="Liberation Sans"/>
              </a:rPr>
              <a:t>1976 : </a:t>
            </a:r>
            <a:r>
              <a:rPr lang="fr-FR" sz="1600" i="1" dirty="0" err="1" smtClean="0">
                <a:latin typeface="Liberation Sans"/>
              </a:rPr>
              <a:t>Gosei</a:t>
            </a:r>
            <a:endParaRPr lang="fr-FR" sz="1600" i="1" dirty="0">
              <a:latin typeface="Liberation Sans"/>
            </a:endParaRPr>
          </a:p>
          <a:p>
            <a:pPr lvl="2"/>
            <a:r>
              <a:rPr lang="fr-FR" sz="1600" i="1" dirty="0" smtClean="0">
                <a:latin typeface="Liberation Sans"/>
              </a:rPr>
              <a:t>1977 : </a:t>
            </a:r>
            <a:r>
              <a:rPr lang="fr-FR" sz="1600" i="1" dirty="0" err="1" smtClean="0">
                <a:latin typeface="Liberation Sans"/>
              </a:rPr>
              <a:t>Kisei</a:t>
            </a:r>
            <a:endParaRPr lang="fr-FR" sz="1600" i="1" dirty="0" smtClean="0">
              <a:latin typeface="Liberation Sans"/>
            </a:endParaRPr>
          </a:p>
          <a:p>
            <a:pPr lvl="2"/>
            <a:endParaRPr lang="fr-FR" sz="1600" i="1" dirty="0" smtClean="0">
              <a:latin typeface="Liberation Sans"/>
            </a:endParaRPr>
          </a:p>
          <a:p>
            <a:pPr lvl="2"/>
            <a:endParaRPr lang="fr-FR" sz="1600" i="1" dirty="0">
              <a:latin typeface="Liberation Sans"/>
            </a:endParaRPr>
          </a:p>
          <a:p>
            <a:pPr lvl="1"/>
            <a:endParaRPr lang="fr-FR" sz="2000" i="1" dirty="0" smtClean="0">
              <a:latin typeface="Liberation Sans"/>
            </a:endParaRPr>
          </a:p>
        </p:txBody>
      </p:sp>
      <p:sp>
        <p:nvSpPr>
          <p:cNvPr id="5" name="Titre 1"/>
          <p:cNvSpPr>
            <a:spLocks noGrp="1"/>
          </p:cNvSpPr>
          <p:nvPr>
            <p:ph type="title"/>
          </p:nvPr>
        </p:nvSpPr>
        <p:spPr>
          <a:xfrm>
            <a:off x="238125" y="636588"/>
            <a:ext cx="7324725" cy="490537"/>
          </a:xfrm>
        </p:spPr>
        <p:txBody>
          <a:bodyPr>
            <a:noAutofit/>
          </a:bodyPr>
          <a:lstStyle/>
          <a:p>
            <a:r>
              <a:rPr lang="fr-FR" sz="2800" dirty="0" smtClean="0"/>
              <a:t>Evolution en orient / période moderne</a:t>
            </a:r>
            <a:endParaRPr lang="fr-FR" sz="2800" dirty="0"/>
          </a:p>
        </p:txBody>
      </p:sp>
    </p:spTree>
    <p:extLst>
      <p:ext uri="{BB962C8B-B14F-4D97-AF65-F5344CB8AC3E}">
        <p14:creationId xmlns:p14="http://schemas.microsoft.com/office/powerpoint/2010/main" val="3951818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897" y="636701"/>
            <a:ext cx="7323438" cy="491072"/>
          </a:xfrm>
        </p:spPr>
        <p:txBody>
          <a:bodyPr>
            <a:noAutofit/>
          </a:bodyPr>
          <a:lstStyle/>
          <a:p>
            <a:r>
              <a:rPr lang="fr-FR" sz="2800" dirty="0" smtClean="0"/>
              <a:t>Arrivée en occident</a:t>
            </a:r>
            <a:endParaRPr lang="fr-FR" sz="2800" dirty="0"/>
          </a:p>
        </p:txBody>
      </p:sp>
      <p:sp>
        <p:nvSpPr>
          <p:cNvPr id="4" name="Espace réservé du contenu 2"/>
          <p:cNvSpPr>
            <a:spLocks noGrp="1"/>
          </p:cNvSpPr>
          <p:nvPr>
            <p:ph idx="1"/>
          </p:nvPr>
        </p:nvSpPr>
        <p:spPr>
          <a:xfrm>
            <a:off x="238897" y="1254209"/>
            <a:ext cx="8583827" cy="5799437"/>
          </a:xfrm>
        </p:spPr>
        <p:txBody>
          <a:bodyPr>
            <a:normAutofit/>
          </a:bodyPr>
          <a:lstStyle/>
          <a:p>
            <a:pPr lvl="1"/>
            <a:endParaRPr lang="fr-FR" sz="2000" i="1" dirty="0" smtClean="0">
              <a:latin typeface="Liberation Sans"/>
            </a:endParaRPr>
          </a:p>
          <a:p>
            <a:pPr lvl="2"/>
            <a:endParaRPr lang="fr-FR" sz="1600" i="1" dirty="0">
              <a:latin typeface="Liberation Sans"/>
            </a:endParaRPr>
          </a:p>
        </p:txBody>
      </p:sp>
      <p:sp>
        <p:nvSpPr>
          <p:cNvPr id="5" name="Espace réservé du contenu 2"/>
          <p:cNvSpPr txBox="1">
            <a:spLocks/>
          </p:cNvSpPr>
          <p:nvPr/>
        </p:nvSpPr>
        <p:spPr>
          <a:xfrm>
            <a:off x="391298" y="1406610"/>
            <a:ext cx="3941806" cy="515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fr-FR" sz="1600" i="1" dirty="0" smtClean="0">
              <a:latin typeface="Liberation Sans"/>
            </a:endParaRPr>
          </a:p>
          <a:p>
            <a:pPr lvl="2"/>
            <a:endParaRPr lang="fr-FR" sz="1600" i="1" dirty="0" smtClean="0">
              <a:latin typeface="Liberation Sans"/>
            </a:endParaRPr>
          </a:p>
          <a:p>
            <a:pPr lvl="1"/>
            <a:endParaRPr lang="fr-FR" sz="2000" i="1" dirty="0" smtClean="0">
              <a:latin typeface="Liberation Sans"/>
            </a:endParaRPr>
          </a:p>
        </p:txBody>
      </p:sp>
      <p:sp>
        <p:nvSpPr>
          <p:cNvPr id="6" name="Espace réservé du contenu 2"/>
          <p:cNvSpPr txBox="1">
            <a:spLocks/>
          </p:cNvSpPr>
          <p:nvPr/>
        </p:nvSpPr>
        <p:spPr>
          <a:xfrm>
            <a:off x="189469" y="882237"/>
            <a:ext cx="9008998" cy="60429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r-FR" sz="2000" b="1" i="1" baseline="30000" dirty="0">
              <a:latin typeface="Liberation Sans"/>
            </a:endParaRPr>
          </a:p>
          <a:p>
            <a:pPr lvl="1"/>
            <a:r>
              <a:rPr lang="fr-FR" sz="2300" b="1" i="1" dirty="0" smtClean="0">
                <a:latin typeface="Liberation Sans"/>
              </a:rPr>
              <a:t>1615 : première référence</a:t>
            </a:r>
          </a:p>
          <a:p>
            <a:pPr lvl="2"/>
            <a:r>
              <a:rPr lang="fr-FR" sz="1500" b="1" i="1" dirty="0">
                <a:latin typeface="Liberation Sans"/>
              </a:rPr>
              <a:t>Matteo Ricci (1552-1610</a:t>
            </a:r>
            <a:r>
              <a:rPr lang="fr-FR" sz="1500" b="1" i="1" dirty="0" smtClean="0">
                <a:latin typeface="Liberation Sans"/>
              </a:rPr>
              <a:t>), missionnaire jésuite italien </a:t>
            </a:r>
            <a:r>
              <a:rPr lang="fr-FR" sz="1500" i="1" dirty="0" smtClean="0">
                <a:latin typeface="Liberation Sans"/>
              </a:rPr>
              <a:t>: a passé les 30 dernières années de sa vie en Chine à initier de nombreux échanges culturels avec l’occident. Il a découvert l’existence du jeu de go et l’a relaté dans ses carnets. 5 ans après sa mort ses carnets sont traduits en latin et publiés par </a:t>
            </a:r>
            <a:r>
              <a:rPr lang="fr-FR" sz="1500" i="1" dirty="0">
                <a:latin typeface="Liberation Sans"/>
              </a:rPr>
              <a:t>Nicolas </a:t>
            </a:r>
            <a:r>
              <a:rPr lang="fr-FR" sz="1500" i="1" dirty="0" err="1" smtClean="0">
                <a:latin typeface="Liberation Sans"/>
              </a:rPr>
              <a:t>Trigault</a:t>
            </a:r>
            <a:r>
              <a:rPr lang="fr-FR" sz="1500" i="1" dirty="0" smtClean="0">
                <a:latin typeface="Liberation Sans"/>
              </a:rPr>
              <a:t> (1577-1628), également missionnaire jésuite, puis sont ensuite traduits et publiés dans 16 langues européennes.</a:t>
            </a:r>
          </a:p>
          <a:p>
            <a:pPr lvl="2"/>
            <a:r>
              <a:rPr lang="fr-FR" sz="1600" b="1" i="1" u="sng" dirty="0" smtClean="0">
                <a:latin typeface="Liberation Sans"/>
              </a:rPr>
              <a:t>Il ne semble pas qu’il ait ni appris les règles ni pratiqué le jeu.</a:t>
            </a:r>
          </a:p>
          <a:p>
            <a:pPr lvl="2"/>
            <a:endParaRPr lang="fr-FR" sz="2600" b="1" i="1" u="sng" dirty="0" smtClean="0">
              <a:latin typeface="Liberation Sans"/>
            </a:endParaRPr>
          </a:p>
          <a:p>
            <a:pPr lvl="1"/>
            <a:r>
              <a:rPr lang="fr-FR" sz="2300" b="1" i="1" dirty="0" smtClean="0">
                <a:latin typeface="Liberation Sans"/>
              </a:rPr>
              <a:t>1694 : deuxième référence</a:t>
            </a:r>
          </a:p>
          <a:p>
            <a:pPr lvl="2"/>
            <a:r>
              <a:rPr lang="fr-FR" sz="1500" b="1" i="1" dirty="0" smtClean="0">
                <a:latin typeface="Liberation Sans"/>
              </a:rPr>
              <a:t>Thomas Hyde (1636-1703</a:t>
            </a:r>
            <a:r>
              <a:rPr lang="fr-FR" sz="1500" b="1" i="1" dirty="0">
                <a:latin typeface="Liberation Sans"/>
              </a:rPr>
              <a:t>), </a:t>
            </a:r>
            <a:r>
              <a:rPr lang="fr-FR" sz="1500" b="1" i="1" dirty="0" smtClean="0">
                <a:latin typeface="Liberation Sans"/>
              </a:rPr>
              <a:t>professeur à l’Université d’Oxford : </a:t>
            </a:r>
            <a:r>
              <a:rPr lang="fr-FR" sz="1500" i="1" dirty="0" smtClean="0">
                <a:latin typeface="Liberation Sans"/>
              </a:rPr>
              <a:t>spécialiste des langues orientales et de l’histoire des jeux</a:t>
            </a:r>
            <a:r>
              <a:rPr lang="fr-FR" sz="1500" i="1" dirty="0">
                <a:latin typeface="Liberation Sans"/>
              </a:rPr>
              <a:t> </a:t>
            </a:r>
            <a:r>
              <a:rPr lang="fr-FR" sz="1500" i="1" dirty="0" smtClean="0">
                <a:latin typeface="Liberation Sans"/>
              </a:rPr>
              <a:t>publie </a:t>
            </a:r>
            <a:r>
              <a:rPr lang="fr-FR" sz="1500" i="1" dirty="0" smtClean="0"/>
              <a:t>« De </a:t>
            </a:r>
            <a:r>
              <a:rPr lang="fr-FR" sz="1500" i="1" dirty="0" err="1"/>
              <a:t>ludis</a:t>
            </a:r>
            <a:r>
              <a:rPr lang="fr-FR" sz="1500" i="1" dirty="0"/>
              <a:t> </a:t>
            </a:r>
            <a:r>
              <a:rPr lang="fr-FR" sz="1500" i="1" dirty="0" err="1"/>
              <a:t>Orientalibus</a:t>
            </a:r>
            <a:r>
              <a:rPr lang="fr-FR" sz="1500" i="1" dirty="0"/>
              <a:t> </a:t>
            </a:r>
            <a:r>
              <a:rPr lang="fr-FR" sz="1500" i="1" dirty="0" err="1" smtClean="0"/>
              <a:t>libri</a:t>
            </a:r>
            <a:r>
              <a:rPr lang="fr-FR" sz="1500" i="1" dirty="0" smtClean="0"/>
              <a:t> » (Livre sur les jeux orientaux)</a:t>
            </a:r>
            <a:r>
              <a:rPr lang="fr-FR" sz="1500" i="1" dirty="0" smtClean="0">
                <a:latin typeface="Liberation Sans"/>
              </a:rPr>
              <a:t> qui comporte 7 pages au sujet du jeu de go. Il semble qu’il ait appris les rudiments du jeu en 1687 au contact d’un diplomate chinois en poste en Angleterre. </a:t>
            </a:r>
          </a:p>
          <a:p>
            <a:pPr lvl="2"/>
            <a:r>
              <a:rPr lang="fr-FR" sz="1600" b="1" i="1" u="sng" dirty="0" smtClean="0">
                <a:latin typeface="Liberation Sans"/>
              </a:rPr>
              <a:t>Cela en fait donc le premier occidental initié au jeu de go.</a:t>
            </a:r>
          </a:p>
          <a:p>
            <a:pPr lvl="1"/>
            <a:endParaRPr lang="fr-FR" sz="2000" i="1" dirty="0" smtClean="0">
              <a:latin typeface="Liberation Sans"/>
            </a:endParaRPr>
          </a:p>
          <a:p>
            <a:pPr lvl="1"/>
            <a:r>
              <a:rPr lang="fr-FR" sz="2300" b="1" i="1" dirty="0" smtClean="0">
                <a:latin typeface="Liberation Sans"/>
              </a:rPr>
              <a:t>1710 : troisième référence</a:t>
            </a:r>
          </a:p>
          <a:p>
            <a:pPr lvl="2"/>
            <a:r>
              <a:rPr lang="fr-FR" sz="1500" b="1" i="1" dirty="0">
                <a:latin typeface="Liberation Sans"/>
              </a:rPr>
              <a:t>Gottfried </a:t>
            </a:r>
            <a:r>
              <a:rPr lang="fr-FR" sz="1500" b="1" i="1" dirty="0" smtClean="0">
                <a:latin typeface="Liberation Sans"/>
              </a:rPr>
              <a:t>Wilhelm Leibniz (1646-1716), mathématicien et philosophe : </a:t>
            </a:r>
            <a:r>
              <a:rPr lang="fr-FR" sz="1500" i="1" dirty="0" smtClean="0">
                <a:latin typeface="Liberation Sans"/>
              </a:rPr>
              <a:t>a écrit </a:t>
            </a:r>
            <a:r>
              <a:rPr lang="fr-FR" sz="1500" i="1" dirty="0">
                <a:latin typeface="Liberation Sans"/>
              </a:rPr>
              <a:t>au sujet du go </a:t>
            </a:r>
            <a:r>
              <a:rPr lang="fr-FR" sz="1500" i="1" dirty="0" smtClean="0">
                <a:latin typeface="Liberation Sans"/>
              </a:rPr>
              <a:t>dans son article « </a:t>
            </a:r>
            <a:r>
              <a:rPr lang="fr-FR" sz="1500" i="1" dirty="0" err="1"/>
              <a:t>Annotatio</a:t>
            </a:r>
            <a:r>
              <a:rPr lang="fr-FR" sz="1500" i="1" dirty="0"/>
              <a:t> de </a:t>
            </a:r>
            <a:r>
              <a:rPr lang="fr-FR" sz="1500" i="1" dirty="0" err="1"/>
              <a:t>quibus</a:t>
            </a:r>
            <a:r>
              <a:rPr lang="fr-FR" sz="1500" i="1" dirty="0"/>
              <a:t> </a:t>
            </a:r>
            <a:r>
              <a:rPr lang="fr-FR" sz="1500" i="1" dirty="0" err="1" smtClean="0"/>
              <a:t>Ludis</a:t>
            </a:r>
            <a:r>
              <a:rPr lang="fr-FR" sz="1500" i="1" dirty="0" smtClean="0"/>
              <a:t> » (Notes sur les jeux), </a:t>
            </a:r>
            <a:r>
              <a:rPr lang="fr-FR" sz="1500" i="1" dirty="0" smtClean="0">
                <a:latin typeface="Liberation Sans"/>
              </a:rPr>
              <a:t>: « Même si nous ne connaissons pas toutes les règles de ce jeu, le nombre de pierres et la taille du plateau me laissent penser qu’y jouer est très difficile et requiert de grandes compétences. »</a:t>
            </a:r>
          </a:p>
          <a:p>
            <a:pPr lvl="2"/>
            <a:r>
              <a:rPr lang="fr-FR" sz="1600" b="1" i="1" u="sng" dirty="0" smtClean="0">
                <a:latin typeface="Liberation Sans"/>
              </a:rPr>
              <a:t>Il est certain qu’il n’a pas eu connaissance des règles du jeu.</a:t>
            </a:r>
          </a:p>
          <a:p>
            <a:pPr lvl="1"/>
            <a:endParaRPr lang="fr-FR" sz="2000" i="1" dirty="0" smtClean="0">
              <a:latin typeface="Liberation Sans"/>
            </a:endParaRPr>
          </a:p>
          <a:p>
            <a:pPr lvl="1"/>
            <a:r>
              <a:rPr lang="fr-FR" sz="2000" b="1" i="1" dirty="0" smtClean="0">
                <a:latin typeface="Liberation Sans"/>
              </a:rPr>
              <a:t>Jusqu’à la fin du XIX</a:t>
            </a:r>
            <a:r>
              <a:rPr lang="fr-FR" sz="2000" b="1" i="1" baseline="30000" dirty="0" smtClean="0">
                <a:latin typeface="Liberation Sans"/>
              </a:rPr>
              <a:t>e </a:t>
            </a:r>
            <a:r>
              <a:rPr lang="fr-FR" sz="2000" b="1" i="1" dirty="0" smtClean="0">
                <a:latin typeface="Liberation Sans"/>
              </a:rPr>
              <a:t>siècle</a:t>
            </a:r>
            <a:endParaRPr lang="fr-FR" sz="2000" b="1" i="1" baseline="30000" dirty="0" smtClean="0">
              <a:latin typeface="Liberation Sans"/>
            </a:endParaRPr>
          </a:p>
          <a:p>
            <a:pPr lvl="2"/>
            <a:r>
              <a:rPr lang="fr-FR" sz="1500" i="1" dirty="0" smtClean="0">
                <a:latin typeface="Liberation Sans"/>
              </a:rPr>
              <a:t>Plusieurs voyageurs occidentaux de retour d’orient mentionnent un contact avec le jeu de go mais aucun ne semble avoir vraiment appris à y jouer.</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6" y="1406610"/>
            <a:ext cx="1043222" cy="137515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38" y="4875412"/>
            <a:ext cx="998744" cy="126379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4" y="3221317"/>
            <a:ext cx="963403" cy="1282123"/>
          </a:xfrm>
          <a:prstGeom prst="rect">
            <a:avLst/>
          </a:prstGeom>
        </p:spPr>
      </p:pic>
    </p:spTree>
    <p:extLst>
      <p:ext uri="{BB962C8B-B14F-4D97-AF65-F5344CB8AC3E}">
        <p14:creationId xmlns:p14="http://schemas.microsoft.com/office/powerpoint/2010/main" val="3964037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238897" y="1254209"/>
            <a:ext cx="8583827" cy="5799437"/>
          </a:xfrm>
        </p:spPr>
        <p:txBody>
          <a:bodyPr>
            <a:normAutofit/>
          </a:bodyPr>
          <a:lstStyle/>
          <a:p>
            <a:pPr lvl="1"/>
            <a:endParaRPr lang="fr-FR" sz="2000" i="1" dirty="0" smtClean="0">
              <a:latin typeface="Liberation Sans"/>
            </a:endParaRPr>
          </a:p>
          <a:p>
            <a:pPr lvl="2"/>
            <a:endParaRPr lang="fr-FR" sz="1600" i="1" dirty="0">
              <a:latin typeface="Liberation Sans"/>
            </a:endParaRPr>
          </a:p>
        </p:txBody>
      </p:sp>
      <p:sp>
        <p:nvSpPr>
          <p:cNvPr id="5" name="Espace réservé du contenu 2"/>
          <p:cNvSpPr txBox="1">
            <a:spLocks/>
          </p:cNvSpPr>
          <p:nvPr/>
        </p:nvSpPr>
        <p:spPr>
          <a:xfrm>
            <a:off x="391298" y="1406610"/>
            <a:ext cx="3941806" cy="515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fr-FR" sz="1600" i="1" dirty="0" smtClean="0">
              <a:latin typeface="Liberation Sans"/>
            </a:endParaRPr>
          </a:p>
          <a:p>
            <a:pPr lvl="2"/>
            <a:endParaRPr lang="fr-FR" sz="1600" i="1" dirty="0" smtClean="0">
              <a:latin typeface="Liberation Sans"/>
            </a:endParaRPr>
          </a:p>
          <a:p>
            <a:pPr lvl="1"/>
            <a:endParaRPr lang="fr-FR" sz="2000" i="1" dirty="0" smtClean="0">
              <a:latin typeface="Liberation Sans"/>
            </a:endParaRPr>
          </a:p>
        </p:txBody>
      </p:sp>
      <p:sp>
        <p:nvSpPr>
          <p:cNvPr id="6" name="Espace réservé du contenu 2"/>
          <p:cNvSpPr txBox="1">
            <a:spLocks/>
          </p:cNvSpPr>
          <p:nvPr/>
        </p:nvSpPr>
        <p:spPr>
          <a:xfrm>
            <a:off x="-329609" y="1058563"/>
            <a:ext cx="9473609" cy="57994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r-FR" sz="1400" b="1" i="1" baseline="30000" dirty="0" smtClean="0">
              <a:latin typeface="Liberation Sans"/>
            </a:endParaRPr>
          </a:p>
          <a:p>
            <a:pPr lvl="1"/>
            <a:r>
              <a:rPr lang="fr-FR" sz="1800" b="1" i="1" dirty="0" smtClean="0">
                <a:latin typeface="Liberation Sans"/>
              </a:rPr>
              <a:t>1880 : début du go en Europe</a:t>
            </a:r>
          </a:p>
          <a:p>
            <a:pPr lvl="2"/>
            <a:r>
              <a:rPr lang="fr-FR" sz="1600" b="1" i="1" dirty="0" smtClean="0">
                <a:latin typeface="Liberation Sans"/>
              </a:rPr>
              <a:t>Oskar </a:t>
            </a:r>
            <a:r>
              <a:rPr lang="fr-FR" sz="1600" b="1" i="1" dirty="0" err="1" smtClean="0">
                <a:latin typeface="Liberation Sans"/>
              </a:rPr>
              <a:t>Korschelt</a:t>
            </a:r>
            <a:r>
              <a:rPr lang="fr-FR" sz="1600" b="1" i="1" dirty="0" smtClean="0">
                <a:latin typeface="Liberation Sans"/>
              </a:rPr>
              <a:t> (1853-1940), ingénieur chimiste allemand. </a:t>
            </a:r>
          </a:p>
          <a:p>
            <a:pPr lvl="3"/>
            <a:r>
              <a:rPr lang="fr-FR" sz="1200" i="1" dirty="0" smtClean="0">
                <a:latin typeface="Liberation Sans"/>
              </a:rPr>
              <a:t>Il a vécu au Japon entre 1875 et 1884 où il a rencontré </a:t>
            </a:r>
            <a:r>
              <a:rPr lang="fr-FR" sz="1200" i="1" dirty="0" err="1" smtClean="0">
                <a:latin typeface="Liberation Sans"/>
              </a:rPr>
              <a:t>Honinbo</a:t>
            </a:r>
            <a:r>
              <a:rPr lang="fr-FR" sz="1200" i="1" dirty="0" smtClean="0">
                <a:latin typeface="Liberation Sans"/>
              </a:rPr>
              <a:t> </a:t>
            </a:r>
            <a:r>
              <a:rPr lang="fr-FR" sz="1200" i="1" dirty="0" err="1" smtClean="0">
                <a:latin typeface="Liberation Sans"/>
              </a:rPr>
              <a:t>Susho</a:t>
            </a:r>
            <a:r>
              <a:rPr lang="fr-FR" sz="1200" i="1" dirty="0" smtClean="0">
                <a:latin typeface="Liberation Sans"/>
              </a:rPr>
              <a:t> (1838-1886)</a:t>
            </a:r>
          </a:p>
          <a:p>
            <a:pPr lvl="3"/>
            <a:r>
              <a:rPr lang="fr-FR" sz="1200" i="1" dirty="0" err="1" smtClean="0">
                <a:latin typeface="Liberation Sans"/>
              </a:rPr>
              <a:t>Honinbo</a:t>
            </a:r>
            <a:r>
              <a:rPr lang="fr-FR" sz="1200" i="1" dirty="0" smtClean="0">
                <a:latin typeface="Liberation Sans"/>
              </a:rPr>
              <a:t> </a:t>
            </a:r>
            <a:r>
              <a:rPr lang="fr-FR" sz="1200" i="1" dirty="0" err="1" smtClean="0">
                <a:latin typeface="Liberation Sans"/>
              </a:rPr>
              <a:t>Susho</a:t>
            </a:r>
            <a:r>
              <a:rPr lang="fr-FR" sz="1200" i="1" dirty="0" smtClean="0">
                <a:latin typeface="Liberation Sans"/>
              </a:rPr>
              <a:t> lui a appris à jouer au go et l’a entrainé pendant plusieurs années jusqu’à ce qu’il devienne un joueur d’un niveau de jeu quantifiable (il est relaté que sur la fin de son séjour au Japon Oskar </a:t>
            </a:r>
            <a:r>
              <a:rPr lang="fr-FR" sz="1200" i="1" dirty="0" err="1" smtClean="0">
                <a:latin typeface="Liberation Sans"/>
              </a:rPr>
              <a:t>Korschelt</a:t>
            </a:r>
            <a:r>
              <a:rPr lang="fr-FR" sz="1200" i="1" dirty="0" smtClean="0">
                <a:latin typeface="Liberation Sans"/>
              </a:rPr>
              <a:t> jouait avec </a:t>
            </a:r>
            <a:r>
              <a:rPr lang="fr-FR" sz="1200" i="1" dirty="0" err="1" smtClean="0">
                <a:latin typeface="Liberation Sans"/>
              </a:rPr>
              <a:t>Honinbo</a:t>
            </a:r>
            <a:r>
              <a:rPr lang="fr-FR" sz="1200" i="1" dirty="0" smtClean="0">
                <a:latin typeface="Liberation Sans"/>
              </a:rPr>
              <a:t> </a:t>
            </a:r>
            <a:r>
              <a:rPr lang="fr-FR" sz="1200" i="1" dirty="0" err="1" smtClean="0">
                <a:latin typeface="Liberation Sans"/>
              </a:rPr>
              <a:t>Susho</a:t>
            </a:r>
            <a:r>
              <a:rPr lang="fr-FR" sz="1200" i="1" dirty="0">
                <a:latin typeface="Liberation Sans"/>
              </a:rPr>
              <a:t> </a:t>
            </a:r>
            <a:r>
              <a:rPr lang="fr-FR" sz="1200" i="1" dirty="0" smtClean="0">
                <a:latin typeface="Liberation Sans"/>
              </a:rPr>
              <a:t>des parties à seulement </a:t>
            </a:r>
            <a:r>
              <a:rPr lang="fr-FR" sz="1200" i="1" dirty="0">
                <a:latin typeface="Liberation Sans"/>
              </a:rPr>
              <a:t>6 pierres de </a:t>
            </a:r>
            <a:r>
              <a:rPr lang="fr-FR" sz="1200" i="1" dirty="0" smtClean="0">
                <a:latin typeface="Liberation Sans"/>
              </a:rPr>
              <a:t>handicap</a:t>
            </a:r>
            <a:r>
              <a:rPr lang="fr-FR" sz="1100" i="1" dirty="0" smtClean="0">
                <a:latin typeface="Liberation Sans"/>
              </a:rPr>
              <a:t>)</a:t>
            </a:r>
          </a:p>
          <a:p>
            <a:pPr lvl="2"/>
            <a:r>
              <a:rPr lang="fr-FR" sz="1200" b="1" i="1" u="sng" dirty="0" smtClean="0">
                <a:latin typeface="Liberation Sans"/>
              </a:rPr>
              <a:t>Cela en fait donc le premier occidental véritablement joueur de go.</a:t>
            </a:r>
          </a:p>
          <a:p>
            <a:pPr lvl="3"/>
            <a:r>
              <a:rPr lang="fr-FR" sz="1200" i="1" dirty="0" smtClean="0">
                <a:latin typeface="Liberation Sans"/>
              </a:rPr>
              <a:t>Il a publié en 1880 un article assez complet </a:t>
            </a:r>
            <a:r>
              <a:rPr lang="fr-FR" sz="1200" i="1" dirty="0" smtClean="0"/>
              <a:t>« </a:t>
            </a:r>
            <a:r>
              <a:rPr lang="fr-FR" sz="1200" i="1" dirty="0" err="1" smtClean="0"/>
              <a:t>Das</a:t>
            </a:r>
            <a:r>
              <a:rPr lang="fr-FR" sz="1200" i="1" dirty="0" smtClean="0"/>
              <a:t> </a:t>
            </a:r>
            <a:r>
              <a:rPr lang="fr-FR" sz="1200" i="1" dirty="0" err="1" smtClean="0"/>
              <a:t>Japanisch-Chinesische</a:t>
            </a:r>
            <a:r>
              <a:rPr lang="fr-FR" sz="1200" i="1" dirty="0" smtClean="0"/>
              <a:t> </a:t>
            </a:r>
            <a:r>
              <a:rPr lang="fr-FR" sz="1200" i="1" dirty="0" err="1" smtClean="0"/>
              <a:t>Spiel</a:t>
            </a:r>
            <a:r>
              <a:rPr lang="fr-FR" sz="1200" i="1" dirty="0" smtClean="0"/>
              <a:t> Go » (Le jeu sino-japonais de go)</a:t>
            </a:r>
            <a:r>
              <a:rPr lang="fr-FR" sz="1200" i="1" dirty="0" smtClean="0">
                <a:latin typeface="Liberation Sans"/>
              </a:rPr>
              <a:t> puis en 1884 un livre intitulé </a:t>
            </a:r>
            <a:r>
              <a:rPr lang="fr-FR" sz="1200" i="1" dirty="0" smtClean="0"/>
              <a:t>« </a:t>
            </a:r>
            <a:r>
              <a:rPr lang="fr-FR" sz="1200" i="1" dirty="0" err="1" smtClean="0"/>
              <a:t>Das</a:t>
            </a:r>
            <a:r>
              <a:rPr lang="fr-FR" sz="1200" i="1" dirty="0" smtClean="0"/>
              <a:t> Go </a:t>
            </a:r>
            <a:r>
              <a:rPr lang="fr-FR" sz="1200" i="1" dirty="0" err="1" smtClean="0"/>
              <a:t>spiel</a:t>
            </a:r>
            <a:r>
              <a:rPr lang="fr-FR" sz="1200" i="1" dirty="0" smtClean="0"/>
              <a:t> » (Le jeu de go)</a:t>
            </a:r>
            <a:r>
              <a:rPr lang="fr-FR" sz="1200" i="1" dirty="0" smtClean="0">
                <a:latin typeface="Liberation Sans"/>
              </a:rPr>
              <a:t> qui a par la suite été traduit en anglais en 1966 sous le titre "The Theory and Practice of GO" </a:t>
            </a:r>
          </a:p>
          <a:p>
            <a:pPr lvl="3"/>
            <a:r>
              <a:rPr lang="fr-FR" sz="1200" b="1" i="1" u="sng" dirty="0" smtClean="0">
                <a:latin typeface="Liberation Sans"/>
              </a:rPr>
              <a:t>A noter :</a:t>
            </a:r>
            <a:r>
              <a:rPr lang="fr-FR" sz="1200" b="1" i="1" dirty="0" smtClean="0">
                <a:latin typeface="Liberation Sans"/>
              </a:rPr>
              <a:t> </a:t>
            </a:r>
            <a:r>
              <a:rPr lang="fr-FR" sz="1200" i="1" dirty="0" smtClean="0">
                <a:latin typeface="Liberation Sans"/>
              </a:rPr>
              <a:t>comme Oskar avait appris le go au Japon, son article et son livre ont été écrit en utilisant les termes de go japonais. Par la suite, son article et son livre ayant fait références, tous les écrits occidentaux ultérieurs ont adopté l’utilisation de la terminologie japonaise qui est encore celle qui est utilisée de nos jours.</a:t>
            </a:r>
          </a:p>
          <a:p>
            <a:pPr lvl="5"/>
            <a:endParaRPr lang="fr-FR" sz="400" i="1" dirty="0" smtClean="0">
              <a:latin typeface="Liberation Sans"/>
            </a:endParaRPr>
          </a:p>
          <a:p>
            <a:pPr lvl="2"/>
            <a:r>
              <a:rPr lang="fr-FR" sz="1600" b="1" i="1" dirty="0" smtClean="0">
                <a:latin typeface="Liberation Sans"/>
              </a:rPr>
              <a:t>Le go commence à être pratiqué en Europe</a:t>
            </a:r>
          </a:p>
          <a:p>
            <a:pPr lvl="3"/>
            <a:r>
              <a:rPr lang="fr-FR" sz="1200" i="1" dirty="0" smtClean="0">
                <a:latin typeface="Liberation Sans"/>
              </a:rPr>
              <a:t>D’abord en Allemagne et en Autriche puis, par la suite, en Grande-Bretagne et aux </a:t>
            </a:r>
            <a:r>
              <a:rPr lang="fr-FR" sz="1200" i="1" dirty="0" err="1" smtClean="0">
                <a:latin typeface="Liberation Sans"/>
              </a:rPr>
              <a:t>Pays-bas</a:t>
            </a:r>
            <a:r>
              <a:rPr lang="fr-FR" sz="1200" i="1" dirty="0" smtClean="0">
                <a:latin typeface="Liberation Sans"/>
              </a:rPr>
              <a:t>.</a:t>
            </a:r>
          </a:p>
          <a:p>
            <a:pPr lvl="2"/>
            <a:endParaRPr lang="fr-FR" sz="1600" b="1" i="1" dirty="0" smtClean="0">
              <a:latin typeface="Liberation Sans"/>
            </a:endParaRPr>
          </a:p>
          <a:p>
            <a:pPr lvl="1"/>
            <a:r>
              <a:rPr lang="fr-FR" sz="1800" b="1" i="1" dirty="0" smtClean="0">
                <a:latin typeface="Liberation Sans"/>
              </a:rPr>
              <a:t>1914 : arrivée du go aux Etats-Unis</a:t>
            </a:r>
          </a:p>
          <a:p>
            <a:pPr lvl="2"/>
            <a:r>
              <a:rPr lang="fr-FR" sz="1600" b="1" i="1" dirty="0" smtClean="0">
                <a:latin typeface="Liberation Sans"/>
              </a:rPr>
              <a:t>Edward </a:t>
            </a:r>
            <a:r>
              <a:rPr lang="fr-FR" sz="1600" b="1" i="1" dirty="0" err="1" smtClean="0">
                <a:latin typeface="Liberation Sans"/>
              </a:rPr>
              <a:t>Lasker</a:t>
            </a:r>
            <a:r>
              <a:rPr lang="fr-FR" sz="1600" b="1" i="1" dirty="0" smtClean="0">
                <a:latin typeface="Liberation Sans"/>
              </a:rPr>
              <a:t> (1885-1981) ( ≠ son cousin Emanuel </a:t>
            </a:r>
            <a:r>
              <a:rPr lang="fr-FR" sz="1600" b="1" i="1" dirty="0" err="1">
                <a:latin typeface="Liberation Sans"/>
              </a:rPr>
              <a:t>Lasker</a:t>
            </a:r>
            <a:r>
              <a:rPr lang="fr-FR" sz="1600" b="1" i="1" dirty="0">
                <a:latin typeface="Liberation Sans"/>
              </a:rPr>
              <a:t> (1868-1941</a:t>
            </a:r>
            <a:r>
              <a:rPr lang="fr-FR" sz="1600" b="1" i="1" dirty="0" smtClean="0">
                <a:latin typeface="Liberation Sans"/>
              </a:rPr>
              <a:t>))</a:t>
            </a:r>
          </a:p>
          <a:p>
            <a:pPr lvl="3"/>
            <a:r>
              <a:rPr lang="fr-FR" sz="1200" i="1" dirty="0" smtClean="0">
                <a:latin typeface="Liberation Sans"/>
              </a:rPr>
              <a:t>Tous deux joueurs d’échecs prussiens de haut niveau émigrés aux Etats-Unis.</a:t>
            </a:r>
          </a:p>
          <a:p>
            <a:pPr lvl="3"/>
            <a:r>
              <a:rPr lang="fr-FR" sz="1200" i="1" dirty="0" smtClean="0">
                <a:latin typeface="Liberation Sans"/>
              </a:rPr>
              <a:t>Edward, un peu moins doué aux échecs qu’Emanuel (qui a </a:t>
            </a:r>
            <a:r>
              <a:rPr lang="fr-FR" sz="1200" i="1" dirty="0">
                <a:latin typeface="Liberation Sans"/>
              </a:rPr>
              <a:t>remporté plusieurs fois le championnat du monde </a:t>
            </a:r>
            <a:r>
              <a:rPr lang="fr-FR" sz="1200" i="1" dirty="0" smtClean="0">
                <a:latin typeface="Liberation Sans"/>
              </a:rPr>
              <a:t>entre </a:t>
            </a:r>
            <a:r>
              <a:rPr lang="fr-FR" sz="1200" i="1" dirty="0">
                <a:latin typeface="Liberation Sans"/>
              </a:rPr>
              <a:t>1894 et </a:t>
            </a:r>
            <a:r>
              <a:rPr lang="fr-FR" sz="1200" i="1" dirty="0" smtClean="0">
                <a:latin typeface="Liberation Sans"/>
              </a:rPr>
              <a:t>1921),  lit en 1905 l’article d’Oskar </a:t>
            </a:r>
            <a:r>
              <a:rPr lang="fr-FR" sz="1200" i="1" dirty="0" err="1" smtClean="0">
                <a:latin typeface="Liberation Sans"/>
              </a:rPr>
              <a:t>Korschelt</a:t>
            </a:r>
            <a:r>
              <a:rPr lang="fr-FR" sz="1200" i="1" dirty="0" smtClean="0">
                <a:latin typeface="Liberation Sans"/>
              </a:rPr>
              <a:t> et commence à s'intéresser au jeu de go. Il écrit en 1907 : « Les règles du go sont si élégantes, organiques et rigoureuses que si des formes de vie intelligentes existent dans l’univers elles jouent certainement au go”. Il amène le go aux Etats-Unis lorsqu’il émigre en 1914.</a:t>
            </a:r>
          </a:p>
          <a:p>
            <a:pPr lvl="3"/>
            <a:r>
              <a:rPr lang="fr-FR" sz="1200" b="1" i="1" u="sng" dirty="0" smtClean="0">
                <a:latin typeface="Liberation Sans"/>
              </a:rPr>
              <a:t>20 ans plus tard, en 1934, Edward est un des 3 co-fondateurs de l’American Go Association </a:t>
            </a:r>
          </a:p>
          <a:p>
            <a:pPr lvl="3"/>
            <a:endParaRPr lang="fr-FR" sz="1200" i="1" dirty="0" smtClean="0">
              <a:latin typeface="Liberation Sans"/>
            </a:endParaRPr>
          </a:p>
          <a:p>
            <a:pPr lvl="2"/>
            <a:endParaRPr lang="fr-FR" sz="1600" b="1" i="1" dirty="0" smtClean="0">
              <a:latin typeface="Liberation Sans"/>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496" y="586049"/>
            <a:ext cx="1042835" cy="1042835"/>
          </a:xfrm>
          <a:prstGeom prst="rect">
            <a:avLst/>
          </a:prstGeom>
        </p:spPr>
      </p:pic>
      <p:sp>
        <p:nvSpPr>
          <p:cNvPr id="8" name="Titre 1"/>
          <p:cNvSpPr>
            <a:spLocks noGrp="1"/>
          </p:cNvSpPr>
          <p:nvPr>
            <p:ph type="title"/>
          </p:nvPr>
        </p:nvSpPr>
        <p:spPr/>
        <p:txBody>
          <a:bodyPr>
            <a:noAutofit/>
          </a:bodyPr>
          <a:lstStyle/>
          <a:p>
            <a:r>
              <a:rPr lang="fr-FR" sz="2800" dirty="0" smtClean="0"/>
              <a:t>Arrivée en occident / Europe, USA</a:t>
            </a:r>
            <a:endParaRPr lang="fr-FR" sz="2800" dirty="0"/>
          </a:p>
        </p:txBody>
      </p:sp>
    </p:spTree>
    <p:extLst>
      <p:ext uri="{BB962C8B-B14F-4D97-AF65-F5344CB8AC3E}">
        <p14:creationId xmlns:p14="http://schemas.microsoft.com/office/powerpoint/2010/main" val="3878756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532" y="1266002"/>
            <a:ext cx="9292856" cy="5730227"/>
          </a:xfrm>
        </p:spPr>
        <p:txBody>
          <a:bodyPr>
            <a:normAutofit fontScale="62500" lnSpcReduction="20000"/>
          </a:bodyPr>
          <a:lstStyle/>
          <a:p>
            <a:r>
              <a:rPr lang="fr-FR" b="1" i="1" dirty="0" smtClean="0">
                <a:latin typeface="Liberation Sans"/>
              </a:rPr>
              <a:t>Le go se développe en occident</a:t>
            </a:r>
          </a:p>
          <a:p>
            <a:pPr lvl="4"/>
            <a:endParaRPr lang="fr-FR" b="1" i="1" dirty="0" smtClean="0">
              <a:latin typeface="Liberation Sans"/>
            </a:endParaRPr>
          </a:p>
          <a:p>
            <a:pPr lvl="1"/>
            <a:r>
              <a:rPr lang="fr-FR" i="1" dirty="0" smtClean="0">
                <a:latin typeface="Liberation Sans"/>
              </a:rPr>
              <a:t>Création de fédérations nationales :</a:t>
            </a:r>
          </a:p>
          <a:p>
            <a:pPr lvl="2"/>
            <a:r>
              <a:rPr lang="fr-FR" i="1" dirty="0" smtClean="0">
                <a:latin typeface="Liberation Sans"/>
              </a:rPr>
              <a:t>1934 : Etats-Unis </a:t>
            </a:r>
          </a:p>
          <a:p>
            <a:pPr lvl="2"/>
            <a:r>
              <a:rPr lang="fr-FR" i="1" dirty="0" smtClean="0">
                <a:latin typeface="Liberation Sans"/>
              </a:rPr>
              <a:t>1937 : Allemagne</a:t>
            </a:r>
          </a:p>
          <a:p>
            <a:pPr lvl="2"/>
            <a:r>
              <a:rPr lang="fr-FR" i="1" dirty="0" smtClean="0">
                <a:latin typeface="Liberation Sans"/>
              </a:rPr>
              <a:t>1953 : Grande-Bretagne</a:t>
            </a:r>
          </a:p>
          <a:p>
            <a:pPr lvl="2"/>
            <a:r>
              <a:rPr lang="fr-FR" i="1" dirty="0" smtClean="0">
                <a:latin typeface="Liberation Sans"/>
              </a:rPr>
              <a:t>1959 : Pays-Bas</a:t>
            </a:r>
          </a:p>
          <a:p>
            <a:pPr lvl="2"/>
            <a:r>
              <a:rPr lang="fr-FR" i="1" dirty="0" smtClean="0">
                <a:latin typeface="Liberation Sans"/>
              </a:rPr>
              <a:t>1970 : France</a:t>
            </a:r>
          </a:p>
          <a:p>
            <a:pPr lvl="2"/>
            <a:r>
              <a:rPr lang="fr-FR" i="1" dirty="0" smtClean="0">
                <a:latin typeface="Liberation Sans"/>
              </a:rPr>
              <a:t>etc.</a:t>
            </a:r>
          </a:p>
          <a:p>
            <a:pPr lvl="2"/>
            <a:endParaRPr lang="fr-FR" i="1" dirty="0" smtClean="0">
              <a:latin typeface="Liberation Sans"/>
            </a:endParaRPr>
          </a:p>
          <a:p>
            <a:pPr lvl="1"/>
            <a:r>
              <a:rPr lang="fr-FR" i="1" dirty="0" smtClean="0">
                <a:latin typeface="Liberation Sans"/>
              </a:rPr>
              <a:t>Structuration du go Européen :</a:t>
            </a:r>
          </a:p>
          <a:p>
            <a:pPr lvl="2"/>
            <a:r>
              <a:rPr lang="fr-FR" i="1" dirty="0" smtClean="0">
                <a:latin typeface="Liberation Sans"/>
              </a:rPr>
              <a:t>1938 : premier championnat d’Europe de Go</a:t>
            </a:r>
          </a:p>
          <a:p>
            <a:pPr lvl="2"/>
            <a:r>
              <a:rPr lang="fr-FR" i="1" dirty="0" smtClean="0">
                <a:latin typeface="Liberation Sans"/>
              </a:rPr>
              <a:t>1957 : création de l’</a:t>
            </a:r>
            <a:r>
              <a:rPr lang="fr-FR" i="1" dirty="0" err="1" smtClean="0">
                <a:latin typeface="Liberation Sans"/>
              </a:rPr>
              <a:t>European</a:t>
            </a:r>
            <a:r>
              <a:rPr lang="fr-FR" i="1" dirty="0" smtClean="0">
                <a:latin typeface="Liberation Sans"/>
              </a:rPr>
              <a:t> Go </a:t>
            </a:r>
            <a:r>
              <a:rPr lang="fr-FR" i="1" dirty="0" err="1" smtClean="0">
                <a:latin typeface="Liberation Sans"/>
              </a:rPr>
              <a:t>Federation</a:t>
            </a:r>
            <a:r>
              <a:rPr lang="fr-FR" i="1" dirty="0" smtClean="0">
                <a:latin typeface="Liberation Sans"/>
              </a:rPr>
              <a:t> (actuellement 37 pays membres)</a:t>
            </a:r>
          </a:p>
          <a:p>
            <a:pPr lvl="2"/>
            <a:r>
              <a:rPr lang="fr-FR" i="1" dirty="0" smtClean="0">
                <a:latin typeface="Liberation Sans"/>
              </a:rPr>
              <a:t>1992 : création de l’</a:t>
            </a:r>
            <a:r>
              <a:rPr lang="fr-FR" i="1" dirty="0" err="1" smtClean="0">
                <a:latin typeface="Liberation Sans"/>
              </a:rPr>
              <a:t>European</a:t>
            </a:r>
            <a:r>
              <a:rPr lang="fr-FR" i="1" dirty="0" smtClean="0">
                <a:latin typeface="Liberation Sans"/>
              </a:rPr>
              <a:t> Go Cultural Center à Amsterdam</a:t>
            </a:r>
          </a:p>
          <a:p>
            <a:pPr lvl="2"/>
            <a:endParaRPr lang="fr-FR" i="1" dirty="0" smtClean="0">
              <a:latin typeface="Liberation Sans"/>
            </a:endParaRPr>
          </a:p>
          <a:p>
            <a:pPr lvl="1"/>
            <a:r>
              <a:rPr lang="fr-FR" i="1" dirty="0" smtClean="0">
                <a:latin typeface="Liberation Sans"/>
              </a:rPr>
              <a:t>Les occidentaux sont admis dans les écoles professionnelles japonaises :</a:t>
            </a:r>
          </a:p>
          <a:p>
            <a:pPr lvl="1"/>
            <a:r>
              <a:rPr lang="fr-FR" sz="3000" i="1" dirty="0" smtClean="0">
                <a:latin typeface="Liberation Sans"/>
              </a:rPr>
              <a:t>Pour n’en citer que deux :  </a:t>
            </a:r>
          </a:p>
          <a:p>
            <a:pPr lvl="2"/>
            <a:r>
              <a:rPr lang="fr-FR" sz="2600" i="1" dirty="0" smtClean="0">
                <a:latin typeface="Liberation Sans"/>
              </a:rPr>
              <a:t>1978 : </a:t>
            </a:r>
            <a:r>
              <a:rPr lang="en-US" sz="2600" i="1" dirty="0" smtClean="0">
                <a:latin typeface="Liberation Sans"/>
              </a:rPr>
              <a:t>Manfred </a:t>
            </a:r>
            <a:r>
              <a:rPr lang="en-US" sz="2600" i="1" dirty="0" err="1" smtClean="0">
                <a:latin typeface="Liberation Sans"/>
              </a:rPr>
              <a:t>Wimmer</a:t>
            </a:r>
            <a:r>
              <a:rPr lang="en-US" sz="2600" i="1" dirty="0" smtClean="0">
                <a:latin typeface="Liberation Sans"/>
              </a:rPr>
              <a:t> (1944-1995), </a:t>
            </a:r>
            <a:r>
              <a:rPr lang="fr-FR" sz="2600" i="1" dirty="0" smtClean="0">
                <a:latin typeface="Liberation Sans"/>
              </a:rPr>
              <a:t>Autriche </a:t>
            </a:r>
            <a:r>
              <a:rPr lang="fr-FR" sz="2600" i="1" dirty="0" smtClean="0">
                <a:latin typeface="Liberation Sans"/>
                <a:sym typeface="Wingdings" panose="05000000000000000000" pitchFamily="2" charset="2"/>
              </a:rPr>
              <a:t> 2 dan </a:t>
            </a:r>
            <a:r>
              <a:rPr lang="fr-FR" sz="2600" i="1" dirty="0" err="1" smtClean="0">
                <a:latin typeface="Liberation Sans"/>
                <a:sym typeface="Wingdings" panose="05000000000000000000" pitchFamily="2" charset="2"/>
              </a:rPr>
              <a:t>Kansaï</a:t>
            </a:r>
            <a:r>
              <a:rPr lang="fr-FR" sz="2600" i="1" dirty="0" smtClean="0">
                <a:latin typeface="Liberation Sans"/>
                <a:sym typeface="Wingdings" panose="05000000000000000000" pitchFamily="2" charset="2"/>
              </a:rPr>
              <a:t> </a:t>
            </a:r>
            <a:r>
              <a:rPr lang="fr-FR" sz="2600" i="1" dirty="0" err="1" smtClean="0">
                <a:latin typeface="Liberation Sans"/>
                <a:sym typeface="Wingdings" panose="05000000000000000000" pitchFamily="2" charset="2"/>
              </a:rPr>
              <a:t>Ki-in</a:t>
            </a:r>
            <a:r>
              <a:rPr lang="fr-FR" sz="2600" i="1" dirty="0">
                <a:latin typeface="Liberation Sans"/>
                <a:sym typeface="Wingdings" panose="05000000000000000000" pitchFamily="2" charset="2"/>
              </a:rPr>
              <a:t> </a:t>
            </a:r>
            <a:r>
              <a:rPr lang="fr-FR" sz="2600" i="1" dirty="0" smtClean="0">
                <a:latin typeface="Liberation Sans"/>
                <a:sym typeface="Wingdings" panose="05000000000000000000" pitchFamily="2" charset="2"/>
              </a:rPr>
              <a:t> premier occidental à devenir joueur professionnel</a:t>
            </a:r>
          </a:p>
          <a:p>
            <a:pPr lvl="2"/>
            <a:r>
              <a:rPr lang="fr-FR" sz="2600" i="1" dirty="0" smtClean="0">
                <a:latin typeface="Liberation Sans"/>
                <a:sym typeface="Wingdings" panose="05000000000000000000" pitchFamily="2" charset="2"/>
              </a:rPr>
              <a:t>1981: Michael Redmond (1963-…), Etats-Unis  </a:t>
            </a:r>
            <a:r>
              <a:rPr lang="fr-FR" sz="2600" i="1" dirty="0">
                <a:latin typeface="Liberation Sans"/>
                <a:sym typeface="Wingdings" panose="05000000000000000000" pitchFamily="2" charset="2"/>
              </a:rPr>
              <a:t>9 dan </a:t>
            </a:r>
            <a:r>
              <a:rPr lang="fr-FR" sz="2600" i="1" dirty="0" smtClean="0">
                <a:latin typeface="Liberation Sans"/>
                <a:sym typeface="Wingdings" panose="05000000000000000000" pitchFamily="2" charset="2"/>
              </a:rPr>
              <a:t>Nihon </a:t>
            </a:r>
            <a:r>
              <a:rPr lang="fr-FR" sz="2600" i="1" dirty="0" err="1" smtClean="0">
                <a:latin typeface="Liberation Sans"/>
                <a:sym typeface="Wingdings" panose="05000000000000000000" pitchFamily="2" charset="2"/>
              </a:rPr>
              <a:t>Ki-in</a:t>
            </a:r>
            <a:r>
              <a:rPr lang="fr-FR" sz="2600" i="1" dirty="0" smtClean="0">
                <a:latin typeface="Liberation Sans"/>
                <a:sym typeface="Wingdings" panose="05000000000000000000" pitchFamily="2" charset="2"/>
              </a:rPr>
              <a:t>  premier occidental à atteindre le top niveau professionnel (en 2000)</a:t>
            </a:r>
          </a:p>
        </p:txBody>
      </p:sp>
      <p:sp>
        <p:nvSpPr>
          <p:cNvPr id="4" name="Titre 1"/>
          <p:cNvSpPr>
            <a:spLocks noGrp="1"/>
          </p:cNvSpPr>
          <p:nvPr>
            <p:ph type="title"/>
          </p:nvPr>
        </p:nvSpPr>
        <p:spPr>
          <a:xfrm>
            <a:off x="238897" y="636701"/>
            <a:ext cx="7200000" cy="491072"/>
          </a:xfrm>
        </p:spPr>
        <p:txBody>
          <a:bodyPr>
            <a:noAutofit/>
          </a:bodyPr>
          <a:lstStyle/>
          <a:p>
            <a:r>
              <a:rPr lang="fr-FR" sz="2800" dirty="0" smtClean="0"/>
              <a:t>Arrivée en occident / Europe, USA</a:t>
            </a:r>
            <a:endParaRPr lang="fr-FR" sz="28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471" y="1025912"/>
            <a:ext cx="4052529" cy="2279547"/>
          </a:xfrm>
          <a:prstGeom prst="rect">
            <a:avLst/>
          </a:prstGeom>
        </p:spPr>
      </p:pic>
      <p:sp>
        <p:nvSpPr>
          <p:cNvPr id="6" name="ZoneTexte 5"/>
          <p:cNvSpPr txBox="1"/>
          <p:nvPr/>
        </p:nvSpPr>
        <p:spPr>
          <a:xfrm>
            <a:off x="5654402" y="3325338"/>
            <a:ext cx="3568990" cy="738664"/>
          </a:xfrm>
          <a:prstGeom prst="rect">
            <a:avLst/>
          </a:prstGeom>
          <a:noFill/>
        </p:spPr>
        <p:txBody>
          <a:bodyPr wrap="none" rtlCol="0">
            <a:spAutoFit/>
          </a:bodyPr>
          <a:lstStyle/>
          <a:p>
            <a:r>
              <a:rPr lang="fr-FR" sz="1400" b="1" dirty="0" smtClean="0">
                <a:solidFill>
                  <a:srgbClr val="0070C0"/>
                </a:solidFill>
              </a:rPr>
              <a:t>Michael Redmond (1963-…), Etats-Unis</a:t>
            </a:r>
          </a:p>
          <a:p>
            <a:r>
              <a:rPr lang="fr-FR" sz="1400" dirty="0" smtClean="0">
                <a:solidFill>
                  <a:srgbClr val="0070C0"/>
                </a:solidFill>
              </a:rPr>
              <a:t>Premier joueur occidental à avoir atteint </a:t>
            </a:r>
          </a:p>
          <a:p>
            <a:r>
              <a:rPr lang="fr-FR" sz="1400" dirty="0" smtClean="0">
                <a:solidFill>
                  <a:srgbClr val="0070C0"/>
                </a:solidFill>
              </a:rPr>
              <a:t>le top niveau de 9 dan professionnel (en 2000)</a:t>
            </a:r>
            <a:endParaRPr lang="fr-FR" sz="1400" dirty="0">
              <a:solidFill>
                <a:srgbClr val="0070C0"/>
              </a:solidFill>
            </a:endParaRPr>
          </a:p>
        </p:txBody>
      </p:sp>
    </p:spTree>
    <p:extLst>
      <p:ext uri="{BB962C8B-B14F-4D97-AF65-F5344CB8AC3E}">
        <p14:creationId xmlns:p14="http://schemas.microsoft.com/office/powerpoint/2010/main" val="2582338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0569" y="1028921"/>
            <a:ext cx="8878673" cy="5730227"/>
          </a:xfrm>
        </p:spPr>
        <p:txBody>
          <a:bodyPr>
            <a:normAutofit fontScale="25000" lnSpcReduction="20000"/>
          </a:bodyPr>
          <a:lstStyle/>
          <a:p>
            <a:r>
              <a:rPr lang="fr-FR" sz="6400" b="1" dirty="0" smtClean="0"/>
              <a:t>1965 : </a:t>
            </a:r>
            <a:r>
              <a:rPr lang="fr-FR" sz="6400" b="1" dirty="0"/>
              <a:t>Claude </a:t>
            </a:r>
            <a:r>
              <a:rPr lang="fr-FR" sz="6400" b="1" dirty="0" smtClean="0"/>
              <a:t>Chevalley (1909-1984), professeur de mathématiques</a:t>
            </a:r>
          </a:p>
          <a:p>
            <a:pPr lvl="1"/>
            <a:r>
              <a:rPr lang="fr-FR" sz="5200" dirty="0" smtClean="0"/>
              <a:t>A découvert le go lors de ses voyages au Japon et aux Etats-Unis. Il initie certain de ses élèves (dont Jacques Roubaud)</a:t>
            </a:r>
          </a:p>
          <a:p>
            <a:r>
              <a:rPr lang="fr-FR" sz="6400" b="1" dirty="0" smtClean="0"/>
              <a:t>1969 : début officiel du go en France</a:t>
            </a:r>
          </a:p>
          <a:p>
            <a:pPr lvl="1"/>
            <a:r>
              <a:rPr lang="fr-FR" sz="5200" dirty="0" smtClean="0"/>
              <a:t>"Petit traité invitant à la découverte de l’art subtil du go" écrit par Pierre </a:t>
            </a:r>
            <a:r>
              <a:rPr lang="fr-FR" sz="5200" dirty="0" err="1" smtClean="0"/>
              <a:t>Lusson</a:t>
            </a:r>
            <a:r>
              <a:rPr lang="fr-FR" sz="5200" dirty="0" smtClean="0"/>
              <a:t>, Georges Perec et Jacques Roubaud.</a:t>
            </a:r>
          </a:p>
          <a:p>
            <a:pPr lvl="1"/>
            <a:r>
              <a:rPr lang="fr-FR" sz="5200" dirty="0" smtClean="0"/>
              <a:t>Des joueurs se retrouvent dans une librairie parisienne "L’impensé radical" et fondent le premier club de go français</a:t>
            </a:r>
          </a:p>
          <a:p>
            <a:pPr lvl="1"/>
            <a:r>
              <a:rPr lang="fr-FR" sz="5200" dirty="0" smtClean="0"/>
              <a:t>Premier article de presse française sur le go dans l’Express intitulé "Les nouveaux mordus du morpion japonais" </a:t>
            </a:r>
          </a:p>
          <a:p>
            <a:pPr lvl="1"/>
            <a:r>
              <a:rPr lang="fr-FR" sz="5200" dirty="0"/>
              <a:t>Lim </a:t>
            </a:r>
            <a:r>
              <a:rPr lang="fr-FR" sz="5200" dirty="0" err="1"/>
              <a:t>Yoo</a:t>
            </a:r>
            <a:r>
              <a:rPr lang="fr-FR" sz="5200" dirty="0"/>
              <a:t> </a:t>
            </a:r>
            <a:r>
              <a:rPr lang="fr-FR" sz="5200" dirty="0" smtClean="0"/>
              <a:t>Jong, coréen, joueur amateur 5d, découvre le petit groupe de joueurs français et les prend comme disciples</a:t>
            </a:r>
          </a:p>
          <a:p>
            <a:r>
              <a:rPr lang="fr-FR" sz="6400" b="1" dirty="0" smtClean="0"/>
              <a:t>1970 : création de l’Association Française de Go (qui devient la Fédération Française de Go en 1978)</a:t>
            </a:r>
          </a:p>
          <a:p>
            <a:r>
              <a:rPr lang="fr-FR" sz="6400" b="1" dirty="0" smtClean="0"/>
              <a:t>1971 : premier championnat de France : </a:t>
            </a:r>
            <a:r>
              <a:rPr lang="fr-FR" sz="6400" b="1" dirty="0"/>
              <a:t>Patrick </a:t>
            </a:r>
            <a:r>
              <a:rPr lang="fr-FR" sz="6400" b="1" dirty="0" err="1" smtClean="0"/>
              <a:t>Mérissert</a:t>
            </a:r>
            <a:r>
              <a:rPr lang="fr-FR" sz="6400" b="1" dirty="0" smtClean="0"/>
              <a:t> est le premier champion</a:t>
            </a:r>
          </a:p>
          <a:p>
            <a:r>
              <a:rPr lang="fr-FR" sz="6400" b="1" dirty="0" smtClean="0"/>
              <a:t>1973 : premier </a:t>
            </a:r>
            <a:r>
              <a:rPr lang="fr-FR" sz="6400" b="1" dirty="0" smtClean="0"/>
              <a:t>tournoi </a:t>
            </a:r>
            <a:r>
              <a:rPr lang="fr-FR" sz="6400" b="1" dirty="0" smtClean="0"/>
              <a:t>de Paris</a:t>
            </a:r>
          </a:p>
          <a:p>
            <a:r>
              <a:rPr lang="fr-FR" sz="6400" b="1" dirty="0" smtClean="0"/>
              <a:t>1976 : Patrick </a:t>
            </a:r>
            <a:r>
              <a:rPr lang="fr-FR" sz="6400" b="1" dirty="0" err="1"/>
              <a:t>Mérissert</a:t>
            </a:r>
            <a:r>
              <a:rPr lang="fr-FR" sz="6400" b="1" dirty="0"/>
              <a:t>, 4 </a:t>
            </a:r>
            <a:r>
              <a:rPr lang="fr-FR" sz="6400" b="1" dirty="0" smtClean="0"/>
              <a:t>dan</a:t>
            </a:r>
            <a:r>
              <a:rPr lang="fr-FR" sz="6400" b="1" dirty="0"/>
              <a:t>, </a:t>
            </a:r>
            <a:r>
              <a:rPr lang="fr-FR" sz="6400" b="1" dirty="0" smtClean="0"/>
              <a:t>devient champion </a:t>
            </a:r>
            <a:r>
              <a:rPr lang="fr-FR" sz="6400" b="1" dirty="0" smtClean="0"/>
              <a:t>d'Europe</a:t>
            </a:r>
          </a:p>
          <a:p>
            <a:r>
              <a:rPr lang="fr-FR" sz="6400" b="1" dirty="0" smtClean="0"/>
              <a:t>1979 : premier n</a:t>
            </a:r>
            <a:r>
              <a:rPr lang="fr-FR" sz="6400" b="1" dirty="0"/>
              <a:t>° de la Revue Française de Go </a:t>
            </a:r>
            <a:endParaRPr lang="fr-FR" sz="6400" b="1" dirty="0" smtClean="0"/>
          </a:p>
          <a:p>
            <a:r>
              <a:rPr lang="fr-FR" sz="6400" b="1" dirty="0" smtClean="0"/>
              <a:t>1981 </a:t>
            </a:r>
            <a:r>
              <a:rPr lang="fr-FR" sz="6400" b="1" dirty="0" smtClean="0"/>
              <a:t>: La FFG regroupe 30 clubs et compte 300 adhérents</a:t>
            </a:r>
          </a:p>
          <a:p>
            <a:r>
              <a:rPr lang="fr-FR" sz="6400" b="1" dirty="0" smtClean="0"/>
              <a:t>1985 : la FFG regroupe 60 clubs et compte plus de 500 adhérents</a:t>
            </a:r>
          </a:p>
          <a:p>
            <a:r>
              <a:rPr lang="fr-FR" sz="6400" b="1" dirty="0" smtClean="0"/>
              <a:t>1991 : la FFG envoie le premier jeune français étudier dans une école professionnelle (Nihon </a:t>
            </a:r>
            <a:r>
              <a:rPr lang="fr-FR" sz="6400" b="1" dirty="0" err="1" smtClean="0"/>
              <a:t>Ki-in</a:t>
            </a:r>
            <a:r>
              <a:rPr lang="fr-FR" sz="6400" b="1" dirty="0"/>
              <a:t>)</a:t>
            </a:r>
            <a:endParaRPr lang="fr-FR" sz="6400" b="1" dirty="0" smtClean="0"/>
          </a:p>
          <a:p>
            <a:pPr lvl="1"/>
            <a:r>
              <a:rPr lang="fr-FR" sz="5600" dirty="0" smtClean="0"/>
              <a:t>Farid Ben Malek </a:t>
            </a:r>
            <a:r>
              <a:rPr lang="fr-FR" sz="4800" dirty="0" smtClean="0"/>
              <a:t>(obtiendra le diplôme 1d </a:t>
            </a:r>
            <a:r>
              <a:rPr lang="fr-FR" sz="4800" dirty="0" err="1" smtClean="0"/>
              <a:t>Shidoin</a:t>
            </a:r>
            <a:r>
              <a:rPr lang="fr-FR" sz="4800" dirty="0" smtClean="0"/>
              <a:t> qui </a:t>
            </a:r>
            <a:r>
              <a:rPr lang="fr-FR" sz="4800" dirty="0" smtClean="0">
                <a:sym typeface="Wingdings" panose="05000000000000000000" pitchFamily="2" charset="2"/>
              </a:rPr>
              <a:t>n’autorise cependant pas à participer aux compétitions pro japonaises</a:t>
            </a:r>
            <a:r>
              <a:rPr lang="fr-FR" sz="4800" dirty="0" smtClean="0"/>
              <a:t>) </a:t>
            </a:r>
            <a:endParaRPr lang="fr-FR" sz="5600" dirty="0" smtClean="0"/>
          </a:p>
          <a:p>
            <a:r>
              <a:rPr lang="fr-FR" sz="6400" b="1" dirty="0" smtClean="0"/>
              <a:t>2005 : la FFG embauche un pédagogue : Fan Hui, joueur professionnel chinois 2p </a:t>
            </a:r>
          </a:p>
          <a:p>
            <a:r>
              <a:rPr lang="fr-FR" sz="6400" b="1" dirty="0" smtClean="0"/>
              <a:t>2006 : la FFG compte 100 clubs et 1650 adhérents </a:t>
            </a:r>
            <a:r>
              <a:rPr lang="fr-FR" sz="5600" dirty="0" smtClean="0"/>
              <a:t>(record historique dû au phénomène Hikaru)</a:t>
            </a:r>
            <a:endParaRPr lang="fr-FR" sz="5600" i="1" dirty="0">
              <a:latin typeface="Liberation Sans"/>
            </a:endParaRPr>
          </a:p>
          <a:p>
            <a:r>
              <a:rPr lang="fr-FR" sz="6400" b="1" dirty="0" smtClean="0"/>
              <a:t>2013 à 2015 : Fan Hui, naturalisé français en 2012, est 3 fois d’affilé champion d’Europe</a:t>
            </a:r>
          </a:p>
          <a:p>
            <a:r>
              <a:rPr lang="fr-FR" sz="6400" b="1" dirty="0" smtClean="0"/>
              <a:t>2015 : la France est championne d’Europe </a:t>
            </a:r>
            <a:r>
              <a:rPr lang="fr-FR" sz="6400" b="1" dirty="0"/>
              <a:t>par équipe</a:t>
            </a:r>
            <a:r>
              <a:rPr lang="fr-FR" sz="5600" b="1" dirty="0"/>
              <a:t> </a:t>
            </a:r>
            <a:endParaRPr lang="fr-FR" sz="5600" b="1" dirty="0" smtClean="0"/>
          </a:p>
          <a:p>
            <a:pPr lvl="1"/>
            <a:r>
              <a:rPr lang="fr-FR" sz="5600" dirty="0" smtClean="0"/>
              <a:t>Fan </a:t>
            </a:r>
            <a:r>
              <a:rPr lang="fr-FR" sz="5600" dirty="0"/>
              <a:t>Hui </a:t>
            </a:r>
            <a:r>
              <a:rPr lang="fr-FR" sz="5600" dirty="0" smtClean="0"/>
              <a:t>2p, Thomas </a:t>
            </a:r>
            <a:r>
              <a:rPr lang="fr-FR" sz="5600" dirty="0" err="1"/>
              <a:t>Debarre</a:t>
            </a:r>
            <a:r>
              <a:rPr lang="fr-FR" sz="5600" dirty="0"/>
              <a:t> </a:t>
            </a:r>
            <a:r>
              <a:rPr lang="fr-FR" sz="5600" dirty="0" smtClean="0"/>
              <a:t>6d</a:t>
            </a:r>
            <a:r>
              <a:rPr lang="fr-FR" sz="5600" dirty="0"/>
              <a:t>, Benjamin </a:t>
            </a:r>
            <a:r>
              <a:rPr lang="fr-FR" sz="5600" dirty="0" err="1"/>
              <a:t>Dréan-Guénaïzia</a:t>
            </a:r>
            <a:r>
              <a:rPr lang="fr-FR" sz="5600" dirty="0"/>
              <a:t> 6d et Tanguy Le Calvé </a:t>
            </a:r>
            <a:r>
              <a:rPr lang="fr-FR" sz="5600" dirty="0" smtClean="0"/>
              <a:t>6d</a:t>
            </a:r>
          </a:p>
          <a:p>
            <a:r>
              <a:rPr lang="fr-FR" sz="6400" b="1" dirty="0" smtClean="0"/>
              <a:t>2018 </a:t>
            </a:r>
            <a:r>
              <a:rPr lang="fr-FR" sz="6400" b="1" dirty="0"/>
              <a:t>: la FFG compte 95 clubs et 1400 adhérents </a:t>
            </a:r>
            <a:r>
              <a:rPr lang="fr-FR" sz="6400" b="1" dirty="0" smtClean="0"/>
              <a:t>(~ </a:t>
            </a:r>
            <a:r>
              <a:rPr lang="fr-FR" sz="6400" b="1" dirty="0"/>
              <a:t>50 000 </a:t>
            </a:r>
            <a:r>
              <a:rPr lang="fr-FR" sz="6400" b="1" dirty="0" smtClean="0"/>
              <a:t>personnes savent </a:t>
            </a:r>
            <a:r>
              <a:rPr lang="fr-FR" sz="6400" b="1" dirty="0"/>
              <a:t>jouer au go en </a:t>
            </a:r>
            <a:r>
              <a:rPr lang="fr-FR" sz="6400" b="1" dirty="0" smtClean="0"/>
              <a:t>France)</a:t>
            </a:r>
            <a:endParaRPr lang="fr-FR" sz="6400" b="1" dirty="0"/>
          </a:p>
          <a:p>
            <a:endParaRPr lang="fr-FR" sz="4000" dirty="0" smtClean="0"/>
          </a:p>
        </p:txBody>
      </p:sp>
      <p:sp>
        <p:nvSpPr>
          <p:cNvPr id="4" name="Titre 1"/>
          <p:cNvSpPr>
            <a:spLocks noGrp="1"/>
          </p:cNvSpPr>
          <p:nvPr>
            <p:ph type="title"/>
          </p:nvPr>
        </p:nvSpPr>
        <p:spPr>
          <a:xfrm>
            <a:off x="238897" y="537849"/>
            <a:ext cx="7200000" cy="491072"/>
          </a:xfrm>
        </p:spPr>
        <p:txBody>
          <a:bodyPr>
            <a:noAutofit/>
          </a:bodyPr>
          <a:lstStyle/>
          <a:p>
            <a:r>
              <a:rPr lang="fr-FR" sz="2800" dirty="0" smtClean="0"/>
              <a:t>Arrivée en occident / France</a:t>
            </a:r>
            <a:endParaRPr lang="fr-FR" sz="2800" dirty="0"/>
          </a:p>
        </p:txBody>
      </p:sp>
      <p:sp>
        <p:nvSpPr>
          <p:cNvPr id="6" name="ZoneTexte 5"/>
          <p:cNvSpPr txBox="1"/>
          <p:nvPr/>
        </p:nvSpPr>
        <p:spPr>
          <a:xfrm>
            <a:off x="6784327" y="3661639"/>
            <a:ext cx="979755" cy="600164"/>
          </a:xfrm>
          <a:prstGeom prst="rect">
            <a:avLst/>
          </a:prstGeom>
          <a:noFill/>
        </p:spPr>
        <p:txBody>
          <a:bodyPr wrap="none" rtlCol="0">
            <a:spAutoFit/>
          </a:bodyPr>
          <a:lstStyle/>
          <a:p>
            <a:r>
              <a:rPr lang="fr-FR" sz="1100" b="1" dirty="0">
                <a:solidFill>
                  <a:srgbClr val="0070C0"/>
                </a:solidFill>
              </a:rPr>
              <a:t>Lim </a:t>
            </a:r>
            <a:r>
              <a:rPr lang="fr-FR" sz="1100" b="1" dirty="0" err="1">
                <a:solidFill>
                  <a:srgbClr val="0070C0"/>
                </a:solidFill>
              </a:rPr>
              <a:t>Yoo</a:t>
            </a:r>
            <a:r>
              <a:rPr lang="fr-FR" sz="1100" b="1" dirty="0">
                <a:solidFill>
                  <a:srgbClr val="0070C0"/>
                </a:solidFill>
              </a:rPr>
              <a:t> </a:t>
            </a:r>
            <a:r>
              <a:rPr lang="fr-FR" sz="1100" b="1" dirty="0" smtClean="0">
                <a:solidFill>
                  <a:srgbClr val="0070C0"/>
                </a:solidFill>
              </a:rPr>
              <a:t>Jong </a:t>
            </a:r>
          </a:p>
          <a:p>
            <a:r>
              <a:rPr lang="fr-FR" sz="1100" b="1" dirty="0" smtClean="0">
                <a:solidFill>
                  <a:srgbClr val="0070C0"/>
                </a:solidFill>
              </a:rPr>
              <a:t>"Maitre Lim"</a:t>
            </a:r>
          </a:p>
          <a:p>
            <a:r>
              <a:rPr lang="fr-FR" sz="1100" b="1" dirty="0" smtClean="0">
                <a:solidFill>
                  <a:srgbClr val="0070C0"/>
                </a:solidFill>
              </a:rPr>
              <a:t>(1924-2016)</a:t>
            </a:r>
          </a:p>
        </p:txBody>
      </p:sp>
      <p:pic>
        <p:nvPicPr>
          <p:cNvPr id="7" name="Image 6"/>
          <p:cNvPicPr>
            <a:picLocks noChangeAspect="1"/>
          </p:cNvPicPr>
          <p:nvPr/>
        </p:nvPicPr>
        <p:blipFill>
          <a:blip r:embed="rId2"/>
          <a:stretch>
            <a:fillRect/>
          </a:stretch>
        </p:blipFill>
        <p:spPr>
          <a:xfrm>
            <a:off x="7755715" y="3082753"/>
            <a:ext cx="1388285" cy="1530436"/>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596" y="5191082"/>
            <a:ext cx="1095025" cy="1459463"/>
          </a:xfrm>
          <a:prstGeom prst="rect">
            <a:avLst/>
          </a:prstGeom>
        </p:spPr>
      </p:pic>
      <p:sp>
        <p:nvSpPr>
          <p:cNvPr id="8" name="ZoneTexte 7"/>
          <p:cNvSpPr txBox="1"/>
          <p:nvPr/>
        </p:nvSpPr>
        <p:spPr>
          <a:xfrm>
            <a:off x="7344329" y="6087338"/>
            <a:ext cx="704039" cy="430887"/>
          </a:xfrm>
          <a:prstGeom prst="rect">
            <a:avLst/>
          </a:prstGeom>
          <a:noFill/>
        </p:spPr>
        <p:txBody>
          <a:bodyPr wrap="none" rtlCol="0">
            <a:spAutoFit/>
          </a:bodyPr>
          <a:lstStyle/>
          <a:p>
            <a:r>
              <a:rPr lang="fr-FR" sz="1100" b="1" dirty="0" smtClean="0">
                <a:solidFill>
                  <a:srgbClr val="0070C0"/>
                </a:solidFill>
              </a:rPr>
              <a:t>Fan Hui</a:t>
            </a:r>
          </a:p>
          <a:p>
            <a:r>
              <a:rPr lang="fr-FR" sz="1100" b="1" dirty="0" smtClean="0">
                <a:solidFill>
                  <a:srgbClr val="0070C0"/>
                </a:solidFill>
              </a:rPr>
              <a:t>(1981-…)</a:t>
            </a:r>
          </a:p>
        </p:txBody>
      </p:sp>
    </p:spTree>
    <p:extLst>
      <p:ext uri="{BB962C8B-B14F-4D97-AF65-F5344CB8AC3E}">
        <p14:creationId xmlns:p14="http://schemas.microsoft.com/office/powerpoint/2010/main" val="938939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5007" y="1127773"/>
            <a:ext cx="8797153" cy="5730227"/>
          </a:xfrm>
        </p:spPr>
        <p:txBody>
          <a:bodyPr>
            <a:normAutofit fontScale="25000" lnSpcReduction="20000"/>
          </a:bodyPr>
          <a:lstStyle/>
          <a:p>
            <a:r>
              <a:rPr lang="fr-FR" sz="6400" b="1" dirty="0" smtClean="0"/>
              <a:t>1973 : Création du club de Go de Grenoble (5</a:t>
            </a:r>
            <a:r>
              <a:rPr lang="fr-FR" sz="6400" b="1" baseline="30000" dirty="0" smtClean="0"/>
              <a:t>ème</a:t>
            </a:r>
            <a:r>
              <a:rPr lang="fr-FR" sz="6400" b="1" dirty="0" smtClean="0"/>
              <a:t> club créé en France) à l’initiative de André </a:t>
            </a:r>
            <a:r>
              <a:rPr lang="fr-FR" sz="6400" b="1" dirty="0" err="1" smtClean="0"/>
              <a:t>Kahane</a:t>
            </a:r>
            <a:r>
              <a:rPr lang="fr-FR" sz="6400" b="1" dirty="0" smtClean="0"/>
              <a:t>, professeur de physique à l’UJF, ancien élève de l’ENS Paris où il avait appris à jouer</a:t>
            </a:r>
          </a:p>
          <a:p>
            <a:r>
              <a:rPr lang="fr-FR" sz="6400" b="1" dirty="0" smtClean="0"/>
              <a:t>2009 : création d’une école de go pour les jeunes (2 RV/semaine: mercredis et samedis après-midis)</a:t>
            </a:r>
          </a:p>
          <a:p>
            <a:r>
              <a:rPr lang="fr-FR" sz="6400" b="1" dirty="0" smtClean="0"/>
              <a:t>Depuis 2016 : </a:t>
            </a:r>
          </a:p>
          <a:p>
            <a:pPr lvl="1"/>
            <a:r>
              <a:rPr lang="fr-FR" sz="5600" b="1" dirty="0" smtClean="0"/>
              <a:t>un salarié qui enseigne le go (école de go du club, écoles primaires de Fontaine et Grenoble, cours particuliers, formations en entreprise etc.)</a:t>
            </a:r>
          </a:p>
          <a:p>
            <a:pPr lvl="1"/>
            <a:r>
              <a:rPr lang="fr-FR" sz="5600" b="1" dirty="0" smtClean="0"/>
              <a:t>3 des 6 meilleurs joueurs actuellement en France </a:t>
            </a:r>
            <a:r>
              <a:rPr lang="fr-FR" sz="5600" b="1" dirty="0"/>
              <a:t>sont grenoblois (dont In-</a:t>
            </a:r>
            <a:r>
              <a:rPr lang="fr-FR" sz="5600" b="1" dirty="0" err="1"/>
              <a:t>seong</a:t>
            </a:r>
            <a:r>
              <a:rPr lang="fr-FR" sz="5600" b="1" dirty="0"/>
              <a:t> </a:t>
            </a:r>
            <a:r>
              <a:rPr lang="fr-FR" sz="5600" b="1" dirty="0" err="1" smtClean="0"/>
              <a:t>Hwang</a:t>
            </a:r>
            <a:r>
              <a:rPr lang="fr-FR" sz="5600" b="1" dirty="0" smtClean="0"/>
              <a:t>, 8d, actuellement 2</a:t>
            </a:r>
            <a:r>
              <a:rPr lang="fr-FR" sz="5600" b="1" baseline="30000" dirty="0" smtClean="0"/>
              <a:t>ème</a:t>
            </a:r>
            <a:r>
              <a:rPr lang="fr-FR" sz="5600" b="1" dirty="0" smtClean="0"/>
              <a:t> meilleur joueur en Europe et pédagogue salarié de la FFG depuis 2014 à la suite de Fan Hui)</a:t>
            </a:r>
          </a:p>
          <a:p>
            <a:r>
              <a:rPr lang="fr-FR" sz="6400" b="1" dirty="0" smtClean="0"/>
              <a:t>2017 :  record du nombre d’adhérents d’un club de go Français : plus de 140 (dont 70 &lt; </a:t>
            </a:r>
            <a:r>
              <a:rPr lang="fr-FR" sz="6400" b="1" dirty="0"/>
              <a:t>18 ans</a:t>
            </a:r>
            <a:r>
              <a:rPr lang="fr-FR" sz="6400" b="1" dirty="0" smtClean="0"/>
              <a:t>)</a:t>
            </a:r>
          </a:p>
          <a:p>
            <a:r>
              <a:rPr lang="fr-FR" sz="6400" b="1" dirty="0" smtClean="0"/>
              <a:t>Quelques extraits récents du palmarès du club :</a:t>
            </a:r>
          </a:p>
          <a:p>
            <a:pPr lvl="1"/>
            <a:r>
              <a:rPr lang="fr-FR" sz="4800" b="1" dirty="0"/>
              <a:t>2017</a:t>
            </a:r>
          </a:p>
          <a:p>
            <a:pPr lvl="2"/>
            <a:r>
              <a:rPr lang="fr-FR" sz="4800" b="1" dirty="0" smtClean="0"/>
              <a:t>Club champion de France par équipe pour </a:t>
            </a:r>
            <a:r>
              <a:rPr lang="fr-FR" sz="4800" b="1" dirty="0"/>
              <a:t>la </a:t>
            </a:r>
            <a:r>
              <a:rPr lang="fr-FR" sz="4800" b="1" dirty="0" smtClean="0"/>
              <a:t>4</a:t>
            </a:r>
            <a:r>
              <a:rPr lang="fr-FR" sz="4800" b="1" baseline="30000" dirty="0" smtClean="0"/>
              <a:t>ème</a:t>
            </a:r>
            <a:r>
              <a:rPr lang="fr-FR" sz="4800" b="1" dirty="0" smtClean="0"/>
              <a:t> année </a:t>
            </a:r>
            <a:r>
              <a:rPr lang="fr-FR" sz="4800" b="1" dirty="0"/>
              <a:t>consécutive : </a:t>
            </a:r>
            <a:r>
              <a:rPr lang="fr-FR" sz="4800" b="1" dirty="0" err="1" smtClean="0"/>
              <a:t>Inseong</a:t>
            </a:r>
            <a:r>
              <a:rPr lang="fr-FR" sz="4800" b="1" dirty="0" smtClean="0"/>
              <a:t> </a:t>
            </a:r>
            <a:r>
              <a:rPr lang="fr-FR" sz="4800" b="1" dirty="0" err="1" smtClean="0"/>
              <a:t>Hwang</a:t>
            </a:r>
            <a:r>
              <a:rPr lang="fr-FR" sz="4800" b="1" dirty="0" smtClean="0"/>
              <a:t>, </a:t>
            </a:r>
            <a:r>
              <a:rPr lang="fr-FR" sz="4800" b="1" dirty="0" err="1" smtClean="0"/>
              <a:t>Motoki</a:t>
            </a:r>
            <a:r>
              <a:rPr lang="fr-FR" sz="4800" b="1" dirty="0" smtClean="0"/>
              <a:t> </a:t>
            </a:r>
            <a:r>
              <a:rPr lang="fr-FR" sz="4800" b="1" dirty="0" err="1" smtClean="0"/>
              <a:t>Noguchi</a:t>
            </a:r>
            <a:r>
              <a:rPr lang="fr-FR" sz="4800" b="1" dirty="0" smtClean="0"/>
              <a:t>, Baptiste Noir, </a:t>
            </a:r>
            <a:r>
              <a:rPr lang="fr-FR" sz="4800" b="1" dirty="0" err="1" smtClean="0"/>
              <a:t>Toru</a:t>
            </a:r>
            <a:r>
              <a:rPr lang="fr-FR" sz="4800" b="1" dirty="0" smtClean="0"/>
              <a:t> </a:t>
            </a:r>
            <a:r>
              <a:rPr lang="fr-FR" sz="4800" b="1" dirty="0" err="1" smtClean="0"/>
              <a:t>Imamura</a:t>
            </a:r>
            <a:endParaRPr lang="fr-FR" sz="4800" b="1" dirty="0" smtClean="0"/>
          </a:p>
          <a:p>
            <a:pPr lvl="2"/>
            <a:r>
              <a:rPr lang="fr-FR" sz="4800" b="1" dirty="0" smtClean="0"/>
              <a:t>Championne de France jeunes – catégorie &lt; 20 ans : Ariane </a:t>
            </a:r>
            <a:r>
              <a:rPr lang="fr-FR" sz="4800" b="1" dirty="0" err="1" smtClean="0"/>
              <a:t>Ougier</a:t>
            </a:r>
            <a:endParaRPr lang="fr-FR" sz="4800" b="1" dirty="0" smtClean="0"/>
          </a:p>
          <a:p>
            <a:pPr lvl="2"/>
            <a:r>
              <a:rPr lang="fr-FR" sz="4800" b="1" dirty="0" smtClean="0"/>
              <a:t>Championne de France féminine : Ariane </a:t>
            </a:r>
            <a:r>
              <a:rPr lang="fr-FR" sz="4800" b="1" dirty="0" err="1" smtClean="0"/>
              <a:t>Ougier</a:t>
            </a:r>
            <a:endParaRPr lang="fr-FR" sz="4800" b="1" dirty="0"/>
          </a:p>
          <a:p>
            <a:pPr lvl="2"/>
            <a:r>
              <a:rPr lang="fr-FR" sz="4800" b="1" dirty="0" smtClean="0"/>
              <a:t>Champion régional </a:t>
            </a:r>
            <a:r>
              <a:rPr lang="fr-FR" sz="4800" b="1" dirty="0"/>
              <a:t>Rhône-Alpes : </a:t>
            </a:r>
            <a:r>
              <a:rPr lang="fr-FR" sz="4800" b="1" dirty="0" err="1"/>
              <a:t>Motoki</a:t>
            </a:r>
            <a:r>
              <a:rPr lang="fr-FR" sz="4800" b="1" dirty="0"/>
              <a:t> </a:t>
            </a:r>
            <a:r>
              <a:rPr lang="fr-FR" sz="4800" b="1" dirty="0" err="1" smtClean="0"/>
              <a:t>Noguchi</a:t>
            </a:r>
            <a:endParaRPr lang="fr-FR" sz="4800" b="1" dirty="0" smtClean="0"/>
          </a:p>
          <a:p>
            <a:pPr lvl="1"/>
            <a:r>
              <a:rPr lang="fr-FR" sz="4800" b="1" dirty="0" smtClean="0"/>
              <a:t>2016</a:t>
            </a:r>
          </a:p>
          <a:p>
            <a:pPr lvl="2"/>
            <a:r>
              <a:rPr lang="fr-FR" sz="4800" b="1" dirty="0" smtClean="0"/>
              <a:t>Club champion de France par équipe pour la 3</a:t>
            </a:r>
            <a:r>
              <a:rPr lang="fr-FR" sz="4800" b="1" baseline="30000" dirty="0" smtClean="0"/>
              <a:t>ème</a:t>
            </a:r>
            <a:r>
              <a:rPr lang="fr-FR" sz="4800" b="1" dirty="0" smtClean="0"/>
              <a:t> année consécutive</a:t>
            </a:r>
          </a:p>
          <a:p>
            <a:pPr lvl="2"/>
            <a:r>
              <a:rPr lang="fr-FR" sz="4800" b="1" dirty="0" smtClean="0"/>
              <a:t>Champion régional Rhône-Alpes : </a:t>
            </a:r>
            <a:r>
              <a:rPr lang="fr-FR" sz="4800" b="1" dirty="0" err="1" smtClean="0"/>
              <a:t>Motoki</a:t>
            </a:r>
            <a:r>
              <a:rPr lang="fr-FR" sz="4800" b="1" dirty="0" smtClean="0"/>
              <a:t> </a:t>
            </a:r>
            <a:r>
              <a:rPr lang="fr-FR" sz="4800" b="1" dirty="0" err="1" smtClean="0"/>
              <a:t>Noguchi</a:t>
            </a:r>
            <a:endParaRPr lang="fr-FR" sz="4800" b="1" dirty="0"/>
          </a:p>
          <a:p>
            <a:pPr lvl="2"/>
            <a:r>
              <a:rPr lang="fr-FR" sz="4800" b="1" dirty="0" smtClean="0"/>
              <a:t>Champion </a:t>
            </a:r>
            <a:r>
              <a:rPr lang="fr-FR" sz="4800" b="1" dirty="0"/>
              <a:t>de France Jeunes – </a:t>
            </a:r>
            <a:r>
              <a:rPr lang="fr-FR" sz="4800" b="1" dirty="0" smtClean="0"/>
              <a:t>catégorie &lt; 16 ans : Aurélien Morel</a:t>
            </a:r>
            <a:endParaRPr lang="fr-FR" sz="4800" b="1" dirty="0"/>
          </a:p>
          <a:p>
            <a:pPr lvl="1"/>
            <a:r>
              <a:rPr lang="fr-FR" sz="4800" b="1" dirty="0" smtClean="0"/>
              <a:t>2015</a:t>
            </a:r>
          </a:p>
          <a:p>
            <a:pPr lvl="2"/>
            <a:r>
              <a:rPr lang="fr-FR" sz="4800" b="1" dirty="0"/>
              <a:t>Club champion de France par équipe pour la </a:t>
            </a:r>
            <a:r>
              <a:rPr lang="fr-FR" sz="4800" b="1" dirty="0" smtClean="0"/>
              <a:t>2</a:t>
            </a:r>
            <a:r>
              <a:rPr lang="fr-FR" sz="4800" b="1" baseline="30000" dirty="0" smtClean="0"/>
              <a:t>ème</a:t>
            </a:r>
            <a:r>
              <a:rPr lang="fr-FR" sz="4800" b="1" dirty="0" smtClean="0"/>
              <a:t> </a:t>
            </a:r>
            <a:r>
              <a:rPr lang="fr-FR" sz="4800" b="1" dirty="0"/>
              <a:t>année consécutive</a:t>
            </a:r>
          </a:p>
          <a:p>
            <a:pPr lvl="2"/>
            <a:r>
              <a:rPr lang="fr-FR" sz="4800" b="1" dirty="0" smtClean="0"/>
              <a:t>Champion </a:t>
            </a:r>
            <a:r>
              <a:rPr lang="fr-FR" sz="4800" b="1" dirty="0"/>
              <a:t>de France Open </a:t>
            </a:r>
            <a:r>
              <a:rPr lang="fr-FR" sz="4800" b="1" dirty="0" smtClean="0"/>
              <a:t>: </a:t>
            </a:r>
            <a:r>
              <a:rPr lang="fr-FR" sz="4800" b="1" dirty="0" err="1" smtClean="0"/>
              <a:t>Motoki</a:t>
            </a:r>
            <a:r>
              <a:rPr lang="fr-FR" sz="4800" b="1" dirty="0" smtClean="0"/>
              <a:t> </a:t>
            </a:r>
            <a:r>
              <a:rPr lang="fr-FR" sz="4800" b="1" dirty="0" err="1" smtClean="0"/>
              <a:t>Noguchi</a:t>
            </a:r>
            <a:endParaRPr lang="fr-FR" sz="4800" b="1" dirty="0" smtClean="0"/>
          </a:p>
          <a:p>
            <a:pPr lvl="2"/>
            <a:r>
              <a:rPr lang="fr-FR" sz="4800" b="1" dirty="0" smtClean="0"/>
              <a:t>Vice-champion </a:t>
            </a:r>
            <a:r>
              <a:rPr lang="fr-FR" sz="4800" b="1" dirty="0"/>
              <a:t>de France </a:t>
            </a:r>
            <a:r>
              <a:rPr lang="fr-FR" sz="4800" b="1" dirty="0" smtClean="0"/>
              <a:t>jeunes – catégorie &lt; 18 ans : Sylvain Bousquet</a:t>
            </a:r>
            <a:endParaRPr lang="fr-FR" sz="4800" b="1" dirty="0"/>
          </a:p>
          <a:p>
            <a:pPr lvl="2"/>
            <a:r>
              <a:rPr lang="fr-FR" sz="4800" b="1" dirty="0" smtClean="0"/>
              <a:t>Vice-champion </a:t>
            </a:r>
            <a:r>
              <a:rPr lang="fr-FR" sz="4800" b="1" dirty="0"/>
              <a:t>de France </a:t>
            </a:r>
            <a:r>
              <a:rPr lang="fr-FR" sz="4800" b="1" dirty="0" smtClean="0"/>
              <a:t>primaire – catégorie &lt; 12 ans : Ismaël </a:t>
            </a:r>
            <a:r>
              <a:rPr lang="fr-FR" sz="4800" b="1" dirty="0" err="1" smtClean="0"/>
              <a:t>Fathallah</a:t>
            </a:r>
            <a:endParaRPr lang="fr-FR" sz="4800" b="1" dirty="0"/>
          </a:p>
          <a:p>
            <a:pPr lvl="1"/>
            <a:r>
              <a:rPr lang="fr-FR" sz="4800" b="1" dirty="0" smtClean="0"/>
              <a:t>2014</a:t>
            </a:r>
          </a:p>
          <a:p>
            <a:pPr lvl="2"/>
            <a:r>
              <a:rPr lang="fr-FR" sz="4800" b="1" dirty="0" smtClean="0"/>
              <a:t>Club </a:t>
            </a:r>
            <a:r>
              <a:rPr lang="fr-FR" sz="4800" b="1" dirty="0"/>
              <a:t>champion de France par équipe</a:t>
            </a:r>
            <a:r>
              <a:rPr lang="fr-FR" sz="4800" b="1" dirty="0" smtClean="0"/>
              <a:t>    </a:t>
            </a:r>
          </a:p>
          <a:p>
            <a:pPr lvl="2"/>
            <a:r>
              <a:rPr lang="fr-FR" sz="4800" b="1" dirty="0" smtClean="0"/>
              <a:t>Champion </a:t>
            </a:r>
            <a:r>
              <a:rPr lang="fr-FR" sz="4800" b="1" dirty="0"/>
              <a:t>de France </a:t>
            </a:r>
            <a:r>
              <a:rPr lang="fr-FR" sz="4800" b="1" dirty="0" smtClean="0"/>
              <a:t>– catégorie jeunes &lt; 18 ans :  </a:t>
            </a:r>
            <a:r>
              <a:rPr lang="fr-FR" sz="4800" b="1" dirty="0"/>
              <a:t>Fréderic </a:t>
            </a:r>
            <a:r>
              <a:rPr lang="fr-FR" sz="4800" b="1" dirty="0" err="1" smtClean="0"/>
              <a:t>Schlatner</a:t>
            </a:r>
            <a:endParaRPr lang="fr-FR" sz="4800" b="1" dirty="0" smtClean="0"/>
          </a:p>
          <a:p>
            <a:pPr marL="457200" lvl="1" indent="0">
              <a:buNone/>
            </a:pPr>
            <a:endParaRPr lang="fr-FR" sz="6000" b="1" dirty="0"/>
          </a:p>
        </p:txBody>
      </p:sp>
      <p:sp>
        <p:nvSpPr>
          <p:cNvPr id="4" name="Titre 1"/>
          <p:cNvSpPr>
            <a:spLocks noGrp="1"/>
          </p:cNvSpPr>
          <p:nvPr>
            <p:ph type="title"/>
          </p:nvPr>
        </p:nvSpPr>
        <p:spPr>
          <a:xfrm>
            <a:off x="238897" y="636701"/>
            <a:ext cx="7200000" cy="491072"/>
          </a:xfrm>
        </p:spPr>
        <p:txBody>
          <a:bodyPr>
            <a:noAutofit/>
          </a:bodyPr>
          <a:lstStyle/>
          <a:p>
            <a:r>
              <a:rPr lang="fr-FR" sz="2800" dirty="0" smtClean="0"/>
              <a:t>Arrivée en occident / France / Grenoble</a:t>
            </a:r>
            <a:endParaRPr lang="fr-FR" sz="2800" dirty="0"/>
          </a:p>
        </p:txBody>
      </p:sp>
      <p:pic>
        <p:nvPicPr>
          <p:cNvPr id="5" name="Image 4"/>
          <p:cNvPicPr>
            <a:picLocks noChangeAspect="1"/>
          </p:cNvPicPr>
          <p:nvPr/>
        </p:nvPicPr>
        <p:blipFill>
          <a:blip r:embed="rId2"/>
          <a:stretch>
            <a:fillRect/>
          </a:stretch>
        </p:blipFill>
        <p:spPr>
          <a:xfrm>
            <a:off x="6730585" y="3992886"/>
            <a:ext cx="2201576" cy="2587566"/>
          </a:xfrm>
          <a:prstGeom prst="rect">
            <a:avLst/>
          </a:prstGeom>
        </p:spPr>
      </p:pic>
      <p:sp>
        <p:nvSpPr>
          <p:cNvPr id="8" name="Rectangle 7"/>
          <p:cNvSpPr/>
          <p:nvPr/>
        </p:nvSpPr>
        <p:spPr>
          <a:xfrm>
            <a:off x="7174793" y="6580452"/>
            <a:ext cx="1453218" cy="276999"/>
          </a:xfrm>
          <a:prstGeom prst="rect">
            <a:avLst/>
          </a:prstGeom>
        </p:spPr>
        <p:txBody>
          <a:bodyPr wrap="none">
            <a:spAutoFit/>
          </a:bodyPr>
          <a:lstStyle/>
          <a:p>
            <a:r>
              <a:rPr lang="fr-FR" sz="1200" b="1" dirty="0">
                <a:solidFill>
                  <a:srgbClr val="0070C0"/>
                </a:solidFill>
              </a:rPr>
              <a:t>In-</a:t>
            </a:r>
            <a:r>
              <a:rPr lang="fr-FR" sz="1200" b="1" dirty="0" err="1">
                <a:solidFill>
                  <a:srgbClr val="0070C0"/>
                </a:solidFill>
              </a:rPr>
              <a:t>seong</a:t>
            </a:r>
            <a:r>
              <a:rPr lang="fr-FR" sz="1200" b="1" dirty="0">
                <a:solidFill>
                  <a:srgbClr val="0070C0"/>
                </a:solidFill>
              </a:rPr>
              <a:t> </a:t>
            </a:r>
            <a:r>
              <a:rPr lang="fr-FR" sz="1200" b="1" dirty="0" err="1" smtClean="0">
                <a:solidFill>
                  <a:srgbClr val="0070C0"/>
                </a:solidFill>
              </a:rPr>
              <a:t>Hwang</a:t>
            </a:r>
            <a:r>
              <a:rPr lang="fr-FR" sz="1200" b="1" dirty="0" smtClean="0">
                <a:solidFill>
                  <a:srgbClr val="0070C0"/>
                </a:solidFill>
              </a:rPr>
              <a:t>, </a:t>
            </a:r>
            <a:r>
              <a:rPr lang="fr-FR" sz="1200" b="1" dirty="0">
                <a:solidFill>
                  <a:srgbClr val="0070C0"/>
                </a:solidFill>
              </a:rPr>
              <a:t>8d</a:t>
            </a:r>
          </a:p>
        </p:txBody>
      </p:sp>
    </p:spTree>
    <p:extLst>
      <p:ext uri="{BB962C8B-B14F-4D97-AF65-F5344CB8AC3E}">
        <p14:creationId xmlns:p14="http://schemas.microsoft.com/office/powerpoint/2010/main" val="1091659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Origine</a:t>
            </a:r>
            <a:endParaRPr lang="fr-FR" dirty="0"/>
          </a:p>
        </p:txBody>
      </p:sp>
      <p:sp>
        <p:nvSpPr>
          <p:cNvPr id="4" name="Espace réservé du texte 2"/>
          <p:cNvSpPr txBox="1">
            <a:spLocks noGrp="1"/>
          </p:cNvSpPr>
          <p:nvPr>
            <p:ph idx="1"/>
          </p:nvPr>
        </p:nvSpPr>
        <p:spPr>
          <a:xfrm>
            <a:off x="238897" y="1285104"/>
            <a:ext cx="8482693" cy="5572896"/>
          </a:xfrm>
        </p:spPr>
        <p:txBody>
          <a:bodyPr>
            <a:normAutofit fontScale="85000" lnSpcReduction="20000"/>
          </a:bodyPr>
          <a:lstStyle/>
          <a:p>
            <a:pPr lvl="0">
              <a:buClr>
                <a:srgbClr val="004586"/>
              </a:buClr>
              <a:buSzPct val="45000"/>
              <a:buFont typeface="StarSymbol"/>
              <a:buChar char="●"/>
            </a:pPr>
            <a:r>
              <a:rPr lang="fr-FR" sz="3200" b="1" dirty="0" smtClean="0"/>
              <a:t>Toujours un mystère… </a:t>
            </a:r>
          </a:p>
          <a:p>
            <a:pPr lvl="5">
              <a:buClr>
                <a:srgbClr val="004586"/>
              </a:buClr>
              <a:buSzPct val="45000"/>
              <a:buFont typeface="StarSymbol"/>
              <a:buChar char="●"/>
            </a:pPr>
            <a:endParaRPr lang="fr-FR" sz="1400" dirty="0" smtClean="0"/>
          </a:p>
          <a:p>
            <a:pPr lvl="1">
              <a:buClr>
                <a:srgbClr val="004586"/>
              </a:buClr>
              <a:buSzPct val="45000"/>
              <a:buFont typeface="StarSymbol"/>
              <a:buChar char="●"/>
            </a:pPr>
            <a:r>
              <a:rPr lang="fr-FR" sz="2400" b="1" dirty="0" smtClean="0"/>
              <a:t>Une </a:t>
            </a:r>
            <a:r>
              <a:rPr lang="fr-FR" sz="2400" b="1" dirty="0"/>
              <a:t>possibilité </a:t>
            </a:r>
            <a:r>
              <a:rPr lang="fr-FR" sz="2400" b="1" dirty="0" smtClean="0"/>
              <a:t>: né </a:t>
            </a:r>
            <a:r>
              <a:rPr lang="fr-FR" sz="2400" b="1" dirty="0"/>
              <a:t>au Tibet </a:t>
            </a:r>
            <a:endParaRPr lang="fr-FR" sz="2400" b="1" dirty="0" smtClean="0"/>
          </a:p>
          <a:p>
            <a:pPr lvl="2">
              <a:buClr>
                <a:srgbClr val="004586"/>
              </a:buClr>
              <a:buSzPct val="45000"/>
              <a:buFont typeface="StarSymbol"/>
              <a:buChar char="●"/>
            </a:pPr>
            <a:r>
              <a:rPr lang="fr-FR" sz="1900" dirty="0" smtClean="0"/>
              <a:t>Des fouilles archéologiques dans des terrains datés de plus de 4000 ans ont exhumé des objets pouvant être considérés comme étant des pierres de jeu de go</a:t>
            </a:r>
          </a:p>
          <a:p>
            <a:pPr lvl="5">
              <a:buClr>
                <a:srgbClr val="004586"/>
              </a:buClr>
              <a:buSzPct val="45000"/>
              <a:buFont typeface="StarSymbol"/>
              <a:buChar char="●"/>
            </a:pPr>
            <a:endParaRPr lang="fr-FR" sz="1400" dirty="0" smtClean="0"/>
          </a:p>
          <a:p>
            <a:pPr lvl="1">
              <a:buClr>
                <a:srgbClr val="004586"/>
              </a:buClr>
              <a:buSzPct val="45000"/>
              <a:buFont typeface="StarSymbol"/>
              <a:buChar char="●"/>
            </a:pPr>
            <a:r>
              <a:rPr lang="fr-FR" sz="2400" b="1" dirty="0" smtClean="0"/>
              <a:t>Autre possibilité : né en Chine</a:t>
            </a:r>
          </a:p>
          <a:p>
            <a:pPr lvl="2">
              <a:buClr>
                <a:srgbClr val="004586"/>
              </a:buClr>
              <a:buSzPct val="45000"/>
              <a:buFont typeface="StarSymbol"/>
              <a:buChar char="●"/>
            </a:pPr>
            <a:r>
              <a:rPr lang="fr-FR" sz="1900" dirty="0" smtClean="0"/>
              <a:t>Une légende évoque le fait qu’il aurait été inventé par l’empereur Yao pour occuper son fils </a:t>
            </a:r>
            <a:r>
              <a:rPr lang="fr-FR" sz="1900" dirty="0" err="1" smtClean="0"/>
              <a:t>Danzhu</a:t>
            </a:r>
            <a:r>
              <a:rPr lang="fr-FR" sz="1900" dirty="0" smtClean="0"/>
              <a:t> (héritier naturel jugé trop peu vertueux) alors qu’il désignait son gendre </a:t>
            </a:r>
            <a:r>
              <a:rPr lang="fr-FR" sz="1900" dirty="0" err="1" smtClean="0"/>
              <a:t>Shun</a:t>
            </a:r>
            <a:r>
              <a:rPr lang="fr-FR" sz="1900" dirty="0" smtClean="0"/>
              <a:t> comme successeur.</a:t>
            </a:r>
          </a:p>
          <a:p>
            <a:pPr lvl="2">
              <a:buClr>
                <a:srgbClr val="004586"/>
              </a:buClr>
              <a:buSzPct val="45000"/>
              <a:buFont typeface="StarSymbol"/>
              <a:buChar char="●"/>
            </a:pPr>
            <a:endParaRPr lang="fr-FR" sz="1800" b="1" dirty="0"/>
          </a:p>
          <a:p>
            <a:pPr lvl="2">
              <a:buClr>
                <a:srgbClr val="004586"/>
              </a:buClr>
              <a:buSzPct val="45000"/>
              <a:buFont typeface="StarSymbol"/>
              <a:buChar char="●"/>
            </a:pPr>
            <a:endParaRPr lang="fr-FR" sz="1800" dirty="0" smtClean="0"/>
          </a:p>
          <a:p>
            <a:pPr lvl="2">
              <a:buClr>
                <a:srgbClr val="004586"/>
              </a:buClr>
              <a:buSzPct val="45000"/>
              <a:buFont typeface="StarSymbol"/>
              <a:buChar char="●"/>
            </a:pPr>
            <a:endParaRPr lang="fr-FR" sz="1800" dirty="0"/>
          </a:p>
          <a:p>
            <a:pPr lvl="2">
              <a:buClr>
                <a:srgbClr val="004586"/>
              </a:buClr>
              <a:buSzPct val="45000"/>
              <a:buFont typeface="StarSymbol"/>
              <a:buChar char="●"/>
            </a:pPr>
            <a:endParaRPr lang="fr-FR" sz="1800" dirty="0" smtClean="0"/>
          </a:p>
          <a:p>
            <a:pPr lvl="2">
              <a:buClr>
                <a:srgbClr val="004586"/>
              </a:buClr>
              <a:buSzPct val="45000"/>
              <a:buFont typeface="StarSymbol"/>
              <a:buChar char="●"/>
            </a:pPr>
            <a:endParaRPr lang="fr-FR" sz="1800" dirty="0" smtClean="0"/>
          </a:p>
          <a:p>
            <a:pPr lvl="2">
              <a:buClr>
                <a:srgbClr val="004586"/>
              </a:buClr>
              <a:buSzPct val="45000"/>
              <a:buFont typeface="StarSymbol"/>
              <a:buChar char="●"/>
            </a:pPr>
            <a:endParaRPr lang="fr-FR" sz="1800" dirty="0" smtClean="0"/>
          </a:p>
          <a:p>
            <a:pPr lvl="2">
              <a:buClr>
                <a:srgbClr val="004586"/>
              </a:buClr>
              <a:buSzPct val="45000"/>
              <a:buFont typeface="StarSymbol"/>
              <a:buChar char="●"/>
            </a:pPr>
            <a:endParaRPr lang="fr-FR" sz="1800" dirty="0" smtClean="0"/>
          </a:p>
          <a:p>
            <a:pPr lvl="2">
              <a:buClr>
                <a:srgbClr val="004586"/>
              </a:buClr>
              <a:buSzPct val="45000"/>
              <a:buFont typeface="StarSymbol"/>
              <a:buChar char="●"/>
            </a:pPr>
            <a:r>
              <a:rPr lang="fr-FR" sz="1900" dirty="0" smtClean="0"/>
              <a:t>Une autre légende évoque le </a:t>
            </a:r>
            <a:r>
              <a:rPr lang="fr-FR" sz="1900" dirty="0"/>
              <a:t>fait </a:t>
            </a:r>
            <a:r>
              <a:rPr lang="fr-FR" sz="1900" dirty="0" smtClean="0"/>
              <a:t>qu’il aurait été </a:t>
            </a:r>
            <a:r>
              <a:rPr lang="fr-FR" sz="1900" dirty="0"/>
              <a:t>inventé </a:t>
            </a:r>
            <a:r>
              <a:rPr lang="fr-FR" sz="1900" dirty="0" smtClean="0"/>
              <a:t>durant </a:t>
            </a:r>
            <a:r>
              <a:rPr lang="fr-FR" sz="1900" dirty="0"/>
              <a:t>le règne de </a:t>
            </a:r>
            <a:r>
              <a:rPr lang="fr-FR" sz="1900" dirty="0" smtClean="0"/>
              <a:t>l’empereur </a:t>
            </a:r>
            <a:r>
              <a:rPr lang="fr-FR" sz="1900" dirty="0" err="1" smtClean="0"/>
              <a:t>Jie</a:t>
            </a:r>
            <a:r>
              <a:rPr lang="fr-FR" sz="1900" dirty="0" smtClean="0"/>
              <a:t> </a:t>
            </a:r>
            <a:r>
              <a:rPr lang="fr-FR" sz="1900" dirty="0"/>
              <a:t>Gui </a:t>
            </a:r>
            <a:r>
              <a:rPr lang="fr-FR" sz="1900" dirty="0" smtClean="0"/>
              <a:t>(1818-1767 av. J.C.) par </a:t>
            </a:r>
            <a:r>
              <a:rPr lang="fr-FR" sz="1900" dirty="0"/>
              <a:t>un vassal nommé U, qui </a:t>
            </a:r>
            <a:r>
              <a:rPr lang="fr-FR" sz="1900" dirty="0" smtClean="0"/>
              <a:t>aurait inventé ce jeu pour </a:t>
            </a:r>
            <a:r>
              <a:rPr lang="fr-FR" sz="1900" dirty="0"/>
              <a:t>distraire son </a:t>
            </a:r>
            <a:r>
              <a:rPr lang="fr-FR" sz="1900" dirty="0" smtClean="0"/>
              <a:t>suzerain</a:t>
            </a:r>
            <a:endParaRPr lang="fr-FR" sz="1900" dirty="0"/>
          </a:p>
          <a:p>
            <a:pPr lvl="4">
              <a:buClr>
                <a:srgbClr val="004586"/>
              </a:buClr>
              <a:buSzPct val="45000"/>
              <a:buFont typeface="StarSymbol"/>
              <a:buChar char="●"/>
            </a:pPr>
            <a:endParaRPr lang="fr-FR" sz="1400" dirty="0" smtClean="0"/>
          </a:p>
          <a:p>
            <a:pPr>
              <a:buClr>
                <a:srgbClr val="004586"/>
              </a:buClr>
              <a:buSzPct val="45000"/>
              <a:buFont typeface="StarSymbol"/>
              <a:buChar char="●"/>
            </a:pPr>
            <a:r>
              <a:rPr lang="fr-FR" sz="3200" b="1" dirty="0" smtClean="0"/>
              <a:t>Quoi qu’il en soit : </a:t>
            </a:r>
          </a:p>
          <a:p>
            <a:pPr lvl="1">
              <a:buClr>
                <a:srgbClr val="004586"/>
              </a:buClr>
              <a:buSzPct val="45000"/>
              <a:buFont typeface="StarSymbol"/>
              <a:buChar char="●"/>
            </a:pPr>
            <a:r>
              <a:rPr lang="fr-FR" sz="2400" b="1" dirty="0" smtClean="0"/>
              <a:t>C’est le plus vieux jeu de stratégie qui nous soit parvenu</a:t>
            </a:r>
            <a:endParaRPr lang="fr-FR" sz="2400" b="1" dirty="0"/>
          </a:p>
          <a:p>
            <a:pPr lvl="1">
              <a:buClr>
                <a:srgbClr val="004586"/>
              </a:buClr>
              <a:buSzPct val="45000"/>
              <a:buFont typeface="StarSymbol"/>
              <a:buChar char="●"/>
            </a:pPr>
            <a:endParaRPr lang="fr-FR" sz="2200" dirty="0" smtClean="0"/>
          </a:p>
          <a:p>
            <a:pPr marL="457200" lvl="1" indent="0">
              <a:buClr>
                <a:srgbClr val="004586"/>
              </a:buClr>
              <a:buSzPct val="45000"/>
              <a:buNone/>
            </a:pPr>
            <a:endParaRPr lang="fr-FR" sz="2000" dirty="0" smtClean="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392" y="3571872"/>
            <a:ext cx="1717936" cy="1439108"/>
          </a:xfrm>
          <a:prstGeom prst="rect">
            <a:avLst/>
          </a:prstGeom>
        </p:spPr>
      </p:pic>
      <p:sp>
        <p:nvSpPr>
          <p:cNvPr id="6" name="ZoneTexte 5"/>
          <p:cNvSpPr txBox="1"/>
          <p:nvPr/>
        </p:nvSpPr>
        <p:spPr>
          <a:xfrm>
            <a:off x="3142328" y="3985827"/>
            <a:ext cx="1393138" cy="646331"/>
          </a:xfrm>
          <a:prstGeom prst="rect">
            <a:avLst/>
          </a:prstGeom>
          <a:noFill/>
        </p:spPr>
        <p:txBody>
          <a:bodyPr wrap="none" rtlCol="0">
            <a:spAutoFit/>
          </a:bodyPr>
          <a:lstStyle/>
          <a:p>
            <a:r>
              <a:rPr lang="fr-FR" sz="1200" dirty="0" smtClean="0">
                <a:solidFill>
                  <a:srgbClr val="0070C0"/>
                </a:solidFill>
              </a:rPr>
              <a:t>Empereur Yao </a:t>
            </a:r>
          </a:p>
          <a:p>
            <a:r>
              <a:rPr lang="fr-FR" sz="1200" dirty="0" smtClean="0">
                <a:solidFill>
                  <a:srgbClr val="0070C0"/>
                </a:solidFill>
              </a:rPr>
              <a:t>(2324-2206 av. J.C.)</a:t>
            </a:r>
          </a:p>
          <a:p>
            <a:endParaRPr lang="fr-FR" sz="1200" dirty="0">
              <a:solidFill>
                <a:srgbClr val="0070C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827" y="3468524"/>
            <a:ext cx="1260859" cy="1557818"/>
          </a:xfrm>
          <a:prstGeom prst="rect">
            <a:avLst/>
          </a:prstGeom>
        </p:spPr>
      </p:pic>
      <p:sp>
        <p:nvSpPr>
          <p:cNvPr id="8" name="ZoneTexte 7"/>
          <p:cNvSpPr txBox="1"/>
          <p:nvPr/>
        </p:nvSpPr>
        <p:spPr>
          <a:xfrm>
            <a:off x="6796686" y="3985827"/>
            <a:ext cx="1393138" cy="461665"/>
          </a:xfrm>
          <a:prstGeom prst="rect">
            <a:avLst/>
          </a:prstGeom>
          <a:noFill/>
        </p:spPr>
        <p:txBody>
          <a:bodyPr wrap="none" rtlCol="0">
            <a:spAutoFit/>
          </a:bodyPr>
          <a:lstStyle/>
          <a:p>
            <a:r>
              <a:rPr lang="fr-FR" sz="1200" dirty="0" smtClean="0">
                <a:solidFill>
                  <a:srgbClr val="0070C0"/>
                </a:solidFill>
              </a:rPr>
              <a:t>Empereur </a:t>
            </a:r>
            <a:r>
              <a:rPr lang="fr-FR" sz="1200" dirty="0" err="1" smtClean="0">
                <a:solidFill>
                  <a:srgbClr val="0070C0"/>
                </a:solidFill>
              </a:rPr>
              <a:t>Shun</a:t>
            </a:r>
            <a:r>
              <a:rPr lang="fr-FR" sz="1200" dirty="0" smtClean="0">
                <a:solidFill>
                  <a:srgbClr val="0070C0"/>
                </a:solidFill>
              </a:rPr>
              <a:t> </a:t>
            </a:r>
          </a:p>
          <a:p>
            <a:r>
              <a:rPr lang="fr-FR" sz="1200" dirty="0" smtClean="0">
                <a:solidFill>
                  <a:srgbClr val="0070C0"/>
                </a:solidFill>
              </a:rPr>
              <a:t>(2294-2184 av. J.C.)</a:t>
            </a:r>
            <a:endParaRPr lang="fr-FR" sz="1200" dirty="0">
              <a:solidFill>
                <a:srgbClr val="0070C0"/>
              </a:solidFill>
            </a:endParaRPr>
          </a:p>
        </p:txBody>
      </p:sp>
    </p:spTree>
    <p:extLst>
      <p:ext uri="{BB962C8B-B14F-4D97-AF65-F5344CB8AC3E}">
        <p14:creationId xmlns:p14="http://schemas.microsoft.com/office/powerpoint/2010/main" val="2831525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8897" y="1223116"/>
            <a:ext cx="8724220" cy="5549159"/>
          </a:xfrm>
        </p:spPr>
        <p:txBody>
          <a:bodyPr>
            <a:normAutofit fontScale="77500" lnSpcReduction="20000"/>
          </a:bodyPr>
          <a:lstStyle/>
          <a:p>
            <a:pPr lvl="1"/>
            <a:endParaRPr lang="fr-FR" dirty="0" smtClean="0"/>
          </a:p>
          <a:p>
            <a:pPr lvl="1"/>
            <a:r>
              <a:rPr lang="fr-FR" b="1" dirty="0" smtClean="0"/>
              <a:t>2 échelles de niveaux distinctes</a:t>
            </a:r>
          </a:p>
          <a:p>
            <a:pPr lvl="2"/>
            <a:r>
              <a:rPr lang="fr-FR" dirty="0" smtClean="0"/>
              <a:t>Amateurs : niveaux kyu et niveaux dan</a:t>
            </a:r>
            <a:endParaRPr lang="fr-FR" dirty="0"/>
          </a:p>
          <a:p>
            <a:pPr lvl="2"/>
            <a:r>
              <a:rPr lang="fr-FR" dirty="0" smtClean="0"/>
              <a:t>Professionnels : seulement niveaux dan</a:t>
            </a:r>
          </a:p>
          <a:p>
            <a:pPr lvl="8"/>
            <a:endParaRPr lang="fr-FR" dirty="0" smtClean="0"/>
          </a:p>
          <a:p>
            <a:pPr lvl="2"/>
            <a:endParaRPr lang="fr-FR" dirty="0"/>
          </a:p>
          <a:p>
            <a:pPr lvl="2"/>
            <a:endParaRPr lang="fr-FR" dirty="0" smtClean="0"/>
          </a:p>
          <a:p>
            <a:pPr lvl="2"/>
            <a:endParaRPr lang="fr-FR" dirty="0"/>
          </a:p>
          <a:p>
            <a:pPr lvl="2"/>
            <a:endParaRPr lang="fr-FR" dirty="0" smtClean="0"/>
          </a:p>
          <a:p>
            <a:pPr lvl="2"/>
            <a:endParaRPr lang="fr-FR" dirty="0"/>
          </a:p>
          <a:p>
            <a:pPr lvl="2"/>
            <a:endParaRPr lang="fr-FR" dirty="0" smtClean="0"/>
          </a:p>
          <a:p>
            <a:pPr lvl="2"/>
            <a:endParaRPr lang="fr-FR" dirty="0"/>
          </a:p>
          <a:p>
            <a:pPr lvl="2"/>
            <a:endParaRPr lang="fr-FR" dirty="0" smtClean="0"/>
          </a:p>
          <a:p>
            <a:pPr lvl="2"/>
            <a:r>
              <a:rPr lang="fr-FR" dirty="0" smtClean="0"/>
              <a:t>Pas de niveau dan amateur &gt; 8 </a:t>
            </a:r>
          </a:p>
          <a:p>
            <a:pPr lvl="3"/>
            <a:r>
              <a:rPr lang="fr-FR" dirty="0" smtClean="0"/>
              <a:t>à ce niveau normalement le joueur est professionnel</a:t>
            </a:r>
          </a:p>
          <a:p>
            <a:pPr lvl="3"/>
            <a:r>
              <a:rPr lang="fr-FR" dirty="0"/>
              <a:t>i</a:t>
            </a:r>
            <a:r>
              <a:rPr lang="fr-FR" dirty="0" smtClean="0"/>
              <a:t>l n’existe qu’une poignée de joueurs amateurs 8d au monde</a:t>
            </a:r>
          </a:p>
          <a:p>
            <a:pPr lvl="4"/>
            <a:r>
              <a:rPr lang="fr-FR" dirty="0" smtClean="0"/>
              <a:t>seulement 3 en Europe et ce sont des orientaux qui étaient élèves dans des écoles de go mais qui n’ont pas réussi à devenir pro</a:t>
            </a:r>
          </a:p>
          <a:p>
            <a:pPr lvl="3"/>
            <a:r>
              <a:rPr lang="fr-FR" dirty="0"/>
              <a:t>i</a:t>
            </a:r>
            <a:r>
              <a:rPr lang="fr-FR" dirty="0" smtClean="0"/>
              <a:t>l est généralement admis que 1p = </a:t>
            </a:r>
            <a:r>
              <a:rPr lang="fr-FR" dirty="0" smtClean="0"/>
              <a:t>7d </a:t>
            </a:r>
            <a:endParaRPr lang="fr-FR" dirty="0" smtClean="0"/>
          </a:p>
          <a:p>
            <a:pPr lvl="1"/>
            <a:endParaRPr lang="fr-FR" dirty="0"/>
          </a:p>
          <a:p>
            <a:pPr marL="457200" lvl="1" indent="0">
              <a:buNone/>
            </a:pPr>
            <a:endParaRPr lang="fr-FR" dirty="0"/>
          </a:p>
        </p:txBody>
      </p:sp>
      <p:sp>
        <p:nvSpPr>
          <p:cNvPr id="4" name="Titre 1"/>
          <p:cNvSpPr>
            <a:spLocks noGrp="1"/>
          </p:cNvSpPr>
          <p:nvPr>
            <p:ph type="title"/>
          </p:nvPr>
        </p:nvSpPr>
        <p:spPr/>
        <p:txBody>
          <a:bodyPr>
            <a:noAutofit/>
          </a:bodyPr>
          <a:lstStyle/>
          <a:p>
            <a:r>
              <a:rPr lang="fr-FR" sz="2800" dirty="0" smtClean="0"/>
              <a:t>Société actuelle / Classement des joueurs</a:t>
            </a:r>
            <a:endParaRPr lang="fr-FR" sz="2800" dirty="0"/>
          </a:p>
        </p:txBody>
      </p:sp>
      <p:graphicFrame>
        <p:nvGraphicFramePr>
          <p:cNvPr id="5" name="Tableau 4"/>
          <p:cNvGraphicFramePr>
            <a:graphicFrameLocks noGrp="1"/>
          </p:cNvGraphicFramePr>
          <p:nvPr>
            <p:extLst>
              <p:ext uri="{D42A27DB-BD31-4B8C-83A1-F6EECF244321}">
                <p14:modId xmlns:p14="http://schemas.microsoft.com/office/powerpoint/2010/main" val="3666942827"/>
              </p:ext>
            </p:extLst>
          </p:nvPr>
        </p:nvGraphicFramePr>
        <p:xfrm>
          <a:off x="1361609" y="2706727"/>
          <a:ext cx="6485742" cy="2219960"/>
        </p:xfrm>
        <a:graphic>
          <a:graphicData uri="http://schemas.openxmlformats.org/drawingml/2006/table">
            <a:tbl>
              <a:tblPr firstRow="1" bandRow="1">
                <a:tableStyleId>{69CF1AB2-1976-4502-BF36-3FF5EA218861}</a:tableStyleId>
              </a:tblPr>
              <a:tblGrid>
                <a:gridCol w="2070358"/>
                <a:gridCol w="1119599"/>
                <a:gridCol w="3295785"/>
              </a:tblGrid>
              <a:tr h="358427">
                <a:tc>
                  <a:txBody>
                    <a:bodyPr/>
                    <a:lstStyle/>
                    <a:p>
                      <a:pPr algn="ctr"/>
                      <a:r>
                        <a:rPr lang="fr-FR" dirty="0" smtClean="0"/>
                        <a:t>Type</a:t>
                      </a:r>
                      <a:r>
                        <a:rPr lang="fr-FR" baseline="0" dirty="0" smtClean="0"/>
                        <a:t> de rang</a:t>
                      </a:r>
                      <a:endParaRPr lang="fr-FR" dirty="0"/>
                    </a:p>
                  </a:txBody>
                  <a:tcPr/>
                </a:tc>
                <a:tc>
                  <a:txBody>
                    <a:bodyPr/>
                    <a:lstStyle/>
                    <a:p>
                      <a:pPr algn="ctr"/>
                      <a:r>
                        <a:rPr lang="fr-FR" dirty="0" smtClean="0"/>
                        <a:t>Niveau</a:t>
                      </a:r>
                      <a:endParaRPr lang="fr-FR" dirty="0"/>
                    </a:p>
                  </a:txBody>
                  <a:tcPr/>
                </a:tc>
                <a:tc>
                  <a:txBody>
                    <a:bodyPr/>
                    <a:lstStyle/>
                    <a:p>
                      <a:pPr algn="ctr"/>
                      <a:r>
                        <a:rPr lang="fr-FR" dirty="0" smtClean="0"/>
                        <a:t>Signification</a:t>
                      </a:r>
                      <a:endParaRPr lang="fr-FR" dirty="0"/>
                    </a:p>
                  </a:txBody>
                  <a:tcPr/>
                </a:tc>
              </a:tr>
              <a:tr h="370840">
                <a:tc rowSpan="2">
                  <a:txBody>
                    <a:bodyPr/>
                    <a:lstStyle/>
                    <a:p>
                      <a:r>
                        <a:rPr lang="fr-FR" dirty="0" smtClean="0"/>
                        <a:t>Kyu à 2 chiffres</a:t>
                      </a:r>
                      <a:endParaRPr lang="fr-FR" dirty="0"/>
                    </a:p>
                  </a:txBody>
                  <a:tcPr anchor="ctr"/>
                </a:tc>
                <a:tc>
                  <a:txBody>
                    <a:bodyPr/>
                    <a:lstStyle/>
                    <a:p>
                      <a:pPr algn="ctr"/>
                      <a:r>
                        <a:rPr lang="fr-FR" dirty="0" smtClean="0"/>
                        <a:t>30k</a:t>
                      </a:r>
                      <a:r>
                        <a:rPr lang="fr-FR" baseline="0" dirty="0" smtClean="0"/>
                        <a:t> à 20k</a:t>
                      </a:r>
                      <a:endParaRPr lang="fr-FR" dirty="0"/>
                    </a:p>
                  </a:txBody>
                  <a:tcPr/>
                </a:tc>
                <a:tc>
                  <a:txBody>
                    <a:bodyPr/>
                    <a:lstStyle/>
                    <a:p>
                      <a:r>
                        <a:rPr lang="fr-FR" dirty="0" smtClean="0"/>
                        <a:t>Joueurs amateurs débutants</a:t>
                      </a:r>
                      <a:endParaRPr lang="fr-FR" dirty="0"/>
                    </a:p>
                  </a:txBody>
                  <a:tcPr/>
                </a:tc>
              </a:tr>
              <a:tr h="370840">
                <a:tc vMerge="1">
                  <a:txBody>
                    <a:bodyPr/>
                    <a:lstStyle/>
                    <a:p>
                      <a:endParaRPr lang="fr-FR" dirty="0"/>
                    </a:p>
                  </a:txBody>
                  <a:tcPr/>
                </a:tc>
                <a:tc>
                  <a:txBody>
                    <a:bodyPr/>
                    <a:lstStyle/>
                    <a:p>
                      <a:pPr algn="ctr"/>
                      <a:r>
                        <a:rPr lang="fr-FR" dirty="0" smtClean="0"/>
                        <a:t>19k à 10k</a:t>
                      </a:r>
                      <a:endParaRPr lang="fr-FR" dirty="0"/>
                    </a:p>
                  </a:txBody>
                  <a:tcPr/>
                </a:tc>
                <a:tc>
                  <a:txBody>
                    <a:bodyPr/>
                    <a:lstStyle/>
                    <a:p>
                      <a:r>
                        <a:rPr lang="fr-FR" dirty="0" smtClean="0"/>
                        <a:t>Joueurs amateurs</a:t>
                      </a:r>
                      <a:r>
                        <a:rPr lang="fr-FR" baseline="0" dirty="0" smtClean="0"/>
                        <a:t> éclairés</a:t>
                      </a:r>
                      <a:endParaRPr lang="fr-FR" dirty="0"/>
                    </a:p>
                  </a:txBody>
                  <a:tcPr/>
                </a:tc>
              </a:tr>
              <a:tr h="370840">
                <a:tc>
                  <a:txBody>
                    <a:bodyPr/>
                    <a:lstStyle/>
                    <a:p>
                      <a:r>
                        <a:rPr lang="fr-FR" dirty="0" smtClean="0"/>
                        <a:t>Kyu à 1 chiffre</a:t>
                      </a:r>
                      <a:endParaRPr lang="fr-FR" dirty="0"/>
                    </a:p>
                  </a:txBody>
                  <a:tcPr/>
                </a:tc>
                <a:tc>
                  <a:txBody>
                    <a:bodyPr/>
                    <a:lstStyle/>
                    <a:p>
                      <a:pPr algn="ctr"/>
                      <a:r>
                        <a:rPr lang="fr-FR" dirty="0" smtClean="0"/>
                        <a:t>9k</a:t>
                      </a:r>
                      <a:r>
                        <a:rPr lang="fr-FR" baseline="0" dirty="0" smtClean="0"/>
                        <a:t> à 1k</a:t>
                      </a:r>
                      <a:endParaRPr lang="fr-FR" dirty="0"/>
                    </a:p>
                  </a:txBody>
                  <a:tcPr/>
                </a:tc>
                <a:tc>
                  <a:txBody>
                    <a:bodyPr/>
                    <a:lstStyle/>
                    <a:p>
                      <a:r>
                        <a:rPr lang="fr-FR" dirty="0" smtClean="0"/>
                        <a:t>Joueurs</a:t>
                      </a:r>
                      <a:r>
                        <a:rPr lang="fr-FR" baseline="0" dirty="0" smtClean="0"/>
                        <a:t> amateurs intermédiaires</a:t>
                      </a:r>
                      <a:endParaRPr lang="fr-FR" dirty="0"/>
                    </a:p>
                  </a:txBody>
                  <a:tcPr/>
                </a:tc>
              </a:tr>
              <a:tr h="370840">
                <a:tc>
                  <a:txBody>
                    <a:bodyPr/>
                    <a:lstStyle/>
                    <a:p>
                      <a:r>
                        <a:rPr lang="fr-FR" dirty="0" smtClean="0"/>
                        <a:t>Dan</a:t>
                      </a:r>
                      <a:r>
                        <a:rPr lang="fr-FR" baseline="0" dirty="0" smtClean="0"/>
                        <a:t> amateur</a:t>
                      </a:r>
                      <a:endParaRPr lang="fr-FR" dirty="0"/>
                    </a:p>
                  </a:txBody>
                  <a:tcPr/>
                </a:tc>
                <a:tc>
                  <a:txBody>
                    <a:bodyPr/>
                    <a:lstStyle/>
                    <a:p>
                      <a:pPr algn="ctr"/>
                      <a:r>
                        <a:rPr lang="fr-FR" dirty="0" smtClean="0"/>
                        <a:t>1d à 8d</a:t>
                      </a:r>
                      <a:endParaRPr lang="fr-FR" dirty="0"/>
                    </a:p>
                  </a:txBody>
                  <a:tcPr/>
                </a:tc>
                <a:tc>
                  <a:txBody>
                    <a:bodyPr/>
                    <a:lstStyle/>
                    <a:p>
                      <a:r>
                        <a:rPr lang="fr-FR" dirty="0" smtClean="0"/>
                        <a:t>Joueurs amateurs forts</a:t>
                      </a:r>
                      <a:endParaRPr lang="fr-FR" dirty="0"/>
                    </a:p>
                  </a:txBody>
                  <a:tcPr/>
                </a:tc>
              </a:tr>
              <a:tr h="370840">
                <a:tc>
                  <a:txBody>
                    <a:bodyPr/>
                    <a:lstStyle/>
                    <a:p>
                      <a:r>
                        <a:rPr lang="fr-FR" dirty="0" smtClean="0"/>
                        <a:t>Dan professionnel</a:t>
                      </a:r>
                      <a:endParaRPr lang="fr-FR" dirty="0"/>
                    </a:p>
                  </a:txBody>
                  <a:tcPr/>
                </a:tc>
                <a:tc>
                  <a:txBody>
                    <a:bodyPr/>
                    <a:lstStyle/>
                    <a:p>
                      <a:pPr algn="ctr"/>
                      <a:r>
                        <a:rPr lang="fr-FR" dirty="0" smtClean="0"/>
                        <a:t>1p à 9p</a:t>
                      </a:r>
                      <a:endParaRPr lang="fr-FR" dirty="0"/>
                    </a:p>
                  </a:txBody>
                  <a:tcPr/>
                </a:tc>
                <a:tc>
                  <a:txBody>
                    <a:bodyPr/>
                    <a:lstStyle/>
                    <a:p>
                      <a:r>
                        <a:rPr lang="fr-FR" dirty="0" smtClean="0"/>
                        <a:t>Joueurs</a:t>
                      </a:r>
                      <a:r>
                        <a:rPr lang="fr-FR" baseline="0" dirty="0" smtClean="0"/>
                        <a:t> professionnels</a:t>
                      </a:r>
                      <a:endParaRPr lang="fr-FR" dirty="0"/>
                    </a:p>
                  </a:txBody>
                  <a:tcPr/>
                </a:tc>
              </a:tr>
            </a:tbl>
          </a:graphicData>
        </a:graphic>
      </p:graphicFrame>
    </p:spTree>
    <p:extLst>
      <p:ext uri="{BB962C8B-B14F-4D97-AF65-F5344CB8AC3E}">
        <p14:creationId xmlns:p14="http://schemas.microsoft.com/office/powerpoint/2010/main" val="1322816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4736" y="1308841"/>
            <a:ext cx="8482693" cy="5282293"/>
          </a:xfrm>
        </p:spPr>
        <p:txBody>
          <a:bodyPr>
            <a:noAutofit/>
          </a:bodyPr>
          <a:lstStyle/>
          <a:p>
            <a:r>
              <a:rPr lang="fr-FR" sz="2400" b="1" dirty="0" smtClean="0"/>
              <a:t>Jusqu’en 2016, la domination a toujours été orientale</a:t>
            </a:r>
          </a:p>
          <a:p>
            <a:pPr lvl="6"/>
            <a:endParaRPr lang="fr-FR" sz="200" dirty="0" smtClean="0"/>
          </a:p>
          <a:p>
            <a:r>
              <a:rPr lang="fr-FR" sz="2000" dirty="0" smtClean="0"/>
              <a:t>Depuis le XVI</a:t>
            </a:r>
            <a:r>
              <a:rPr lang="fr-FR" sz="2000" baseline="30000" dirty="0" smtClean="0"/>
              <a:t>e</a:t>
            </a:r>
            <a:r>
              <a:rPr lang="fr-FR" sz="2000" dirty="0" smtClean="0"/>
              <a:t> siècle et jusqu’à la fin des années 70 : Japon</a:t>
            </a:r>
          </a:p>
          <a:p>
            <a:pPr lvl="2"/>
            <a:r>
              <a:rPr lang="fr-FR" sz="1400" dirty="0" smtClean="0"/>
              <a:t>Pour ne citer que quelques noms de la période moderne : </a:t>
            </a:r>
            <a:r>
              <a:rPr lang="fr-FR" sz="1400" dirty="0" err="1" smtClean="0"/>
              <a:t>Kato</a:t>
            </a:r>
            <a:r>
              <a:rPr lang="fr-FR" sz="1400" dirty="0" smtClean="0"/>
              <a:t> </a:t>
            </a:r>
            <a:r>
              <a:rPr lang="fr-FR" sz="1400" dirty="0" err="1" smtClean="0"/>
              <a:t>Masao</a:t>
            </a:r>
            <a:r>
              <a:rPr lang="fr-FR" sz="1400" dirty="0" smtClean="0"/>
              <a:t>, </a:t>
            </a:r>
            <a:r>
              <a:rPr lang="fr-FR" sz="1400" dirty="0" err="1" smtClean="0"/>
              <a:t>Ishida</a:t>
            </a:r>
            <a:r>
              <a:rPr lang="fr-FR" sz="1400" dirty="0" smtClean="0"/>
              <a:t> </a:t>
            </a:r>
            <a:r>
              <a:rPr lang="fr-FR" sz="1400" dirty="0" err="1" smtClean="0"/>
              <a:t>Yoshio</a:t>
            </a:r>
            <a:r>
              <a:rPr lang="fr-FR" sz="1400" dirty="0" smtClean="0"/>
              <a:t>, </a:t>
            </a:r>
            <a:r>
              <a:rPr lang="fr-FR" sz="1400" dirty="0" err="1" smtClean="0"/>
              <a:t>Takemiya</a:t>
            </a:r>
            <a:r>
              <a:rPr lang="fr-FR" sz="1400" dirty="0" smtClean="0"/>
              <a:t> </a:t>
            </a:r>
            <a:r>
              <a:rPr lang="fr-FR" sz="1400" dirty="0" err="1" smtClean="0"/>
              <a:t>Masaki</a:t>
            </a:r>
            <a:r>
              <a:rPr lang="fr-FR" sz="1400" dirty="0" smtClean="0"/>
              <a:t>, </a:t>
            </a:r>
            <a:r>
              <a:rPr lang="fr-FR" sz="1400" dirty="0" err="1" smtClean="0"/>
              <a:t>Kobayachi</a:t>
            </a:r>
            <a:r>
              <a:rPr lang="fr-FR" sz="1400" dirty="0" smtClean="0"/>
              <a:t> </a:t>
            </a:r>
            <a:r>
              <a:rPr lang="fr-FR" sz="1400" dirty="0" err="1" smtClean="0"/>
              <a:t>Koichi</a:t>
            </a:r>
            <a:r>
              <a:rPr lang="fr-FR" sz="1400" dirty="0" smtClean="0"/>
              <a:t> etc.</a:t>
            </a:r>
          </a:p>
          <a:p>
            <a:pPr lvl="7"/>
            <a:endParaRPr lang="fr-FR" sz="800" dirty="0" smtClean="0"/>
          </a:p>
          <a:p>
            <a:r>
              <a:rPr lang="fr-FR" sz="2000" dirty="0" smtClean="0"/>
              <a:t>Années 80 : Chine</a:t>
            </a:r>
          </a:p>
          <a:p>
            <a:pPr lvl="2"/>
            <a:r>
              <a:rPr lang="fr-FR" sz="1400" dirty="0" smtClean="0"/>
              <a:t>Nie </a:t>
            </a:r>
            <a:r>
              <a:rPr lang="fr-FR" sz="1400" dirty="0" err="1" smtClean="0"/>
              <a:t>Weiping</a:t>
            </a:r>
            <a:r>
              <a:rPr lang="fr-FR" sz="1400" dirty="0"/>
              <a:t>, Liu </a:t>
            </a:r>
            <a:r>
              <a:rPr lang="fr-FR" sz="1400" dirty="0" err="1" smtClean="0"/>
              <a:t>Xiaoguang</a:t>
            </a:r>
            <a:r>
              <a:rPr lang="fr-FR" sz="1400" dirty="0" smtClean="0"/>
              <a:t>, Ma </a:t>
            </a:r>
            <a:r>
              <a:rPr lang="fr-FR" sz="1400" dirty="0" err="1" smtClean="0"/>
              <a:t>Xiaochun</a:t>
            </a:r>
            <a:r>
              <a:rPr lang="fr-FR" sz="1400" dirty="0" smtClean="0"/>
              <a:t>, </a:t>
            </a:r>
            <a:r>
              <a:rPr lang="fr-FR" sz="1400" dirty="0" err="1" smtClean="0"/>
              <a:t>Yu</a:t>
            </a:r>
            <a:r>
              <a:rPr lang="fr-FR" sz="1400" dirty="0" smtClean="0"/>
              <a:t> Bin, etc.</a:t>
            </a:r>
          </a:p>
          <a:p>
            <a:pPr lvl="6"/>
            <a:endParaRPr lang="fr-FR" sz="800" dirty="0" smtClean="0"/>
          </a:p>
          <a:p>
            <a:r>
              <a:rPr lang="fr-FR" sz="2000" dirty="0" smtClean="0"/>
              <a:t>Années 90 : Corée </a:t>
            </a:r>
          </a:p>
          <a:p>
            <a:pPr lvl="2"/>
            <a:r>
              <a:rPr lang="fr-FR" sz="1400" dirty="0"/>
              <a:t>Cho </a:t>
            </a:r>
            <a:r>
              <a:rPr lang="fr-FR" sz="1400" dirty="0" err="1" smtClean="0"/>
              <a:t>Hunhyun</a:t>
            </a:r>
            <a:r>
              <a:rPr lang="fr-FR" sz="1400" dirty="0"/>
              <a:t>, </a:t>
            </a:r>
            <a:r>
              <a:rPr lang="fr-FR" sz="1400" dirty="0" err="1"/>
              <a:t>Seo</a:t>
            </a:r>
            <a:r>
              <a:rPr lang="fr-FR" sz="1400" dirty="0"/>
              <a:t> </a:t>
            </a:r>
            <a:r>
              <a:rPr lang="fr-FR" sz="1400" dirty="0" err="1" smtClean="0"/>
              <a:t>Bongsoo</a:t>
            </a:r>
            <a:r>
              <a:rPr lang="fr-FR" sz="1400" dirty="0"/>
              <a:t>, Lee Chang-ho, </a:t>
            </a:r>
            <a:r>
              <a:rPr lang="fr-FR" sz="1400" dirty="0" smtClean="0"/>
              <a:t>etc.</a:t>
            </a:r>
          </a:p>
          <a:p>
            <a:pPr lvl="5"/>
            <a:endParaRPr lang="fr-FR" sz="400" dirty="0" smtClean="0"/>
          </a:p>
          <a:p>
            <a:r>
              <a:rPr lang="fr-FR" sz="2000" dirty="0" smtClean="0"/>
              <a:t>Années 2000 et début des années 2010 :</a:t>
            </a:r>
          </a:p>
          <a:p>
            <a:pPr lvl="1"/>
            <a:r>
              <a:rPr lang="fr-FR" sz="2000" dirty="0"/>
              <a:t>R</a:t>
            </a:r>
            <a:r>
              <a:rPr lang="fr-FR" sz="2000" dirty="0" smtClean="0"/>
              <a:t>ééquilibre entre les 3 pays :</a:t>
            </a:r>
          </a:p>
          <a:p>
            <a:pPr lvl="2"/>
            <a:r>
              <a:rPr lang="fr-FR" sz="1400" dirty="0" smtClean="0"/>
              <a:t>Corée : Lee </a:t>
            </a:r>
            <a:r>
              <a:rPr lang="fr-FR" sz="1400" dirty="0" err="1" smtClean="0"/>
              <a:t>Sedol</a:t>
            </a:r>
            <a:endParaRPr lang="fr-FR" sz="1400" dirty="0" smtClean="0"/>
          </a:p>
          <a:p>
            <a:pPr lvl="2"/>
            <a:r>
              <a:rPr lang="fr-FR" sz="1400" dirty="0" smtClean="0"/>
              <a:t>Chine : </a:t>
            </a:r>
            <a:r>
              <a:rPr lang="fr-FR" sz="1400" dirty="0" err="1" smtClean="0"/>
              <a:t>Ke</a:t>
            </a:r>
            <a:r>
              <a:rPr lang="fr-FR" sz="1400" dirty="0" smtClean="0"/>
              <a:t> </a:t>
            </a:r>
            <a:r>
              <a:rPr lang="fr-FR" sz="1400" dirty="0" err="1" smtClean="0"/>
              <a:t>Jie</a:t>
            </a:r>
            <a:endParaRPr lang="fr-FR" sz="1400" dirty="0" smtClean="0"/>
          </a:p>
          <a:p>
            <a:pPr lvl="2"/>
            <a:r>
              <a:rPr lang="fr-FR" sz="1400" dirty="0"/>
              <a:t>Japon : </a:t>
            </a:r>
            <a:r>
              <a:rPr lang="fr-FR" sz="1400" dirty="0" err="1" smtClean="0"/>
              <a:t>Iyama</a:t>
            </a:r>
            <a:r>
              <a:rPr lang="fr-FR" sz="1400" dirty="0" smtClean="0"/>
              <a:t> </a:t>
            </a:r>
            <a:r>
              <a:rPr lang="fr-FR" sz="1400" dirty="0" err="1"/>
              <a:t>Yuta</a:t>
            </a:r>
            <a:r>
              <a:rPr lang="fr-FR" sz="1400" dirty="0"/>
              <a:t> </a:t>
            </a:r>
            <a:r>
              <a:rPr lang="fr-FR" sz="1400" dirty="0" smtClean="0"/>
              <a:t>				</a:t>
            </a:r>
          </a:p>
          <a:p>
            <a:r>
              <a:rPr lang="fr-FR" sz="2400" b="1" dirty="0" smtClean="0"/>
              <a:t>Depuis mars 2016 : </a:t>
            </a:r>
          </a:p>
          <a:p>
            <a:pPr lvl="1"/>
            <a:r>
              <a:rPr lang="fr-FR" sz="1600" dirty="0" smtClean="0"/>
              <a:t>Intelligence artificielle </a:t>
            </a:r>
            <a:r>
              <a:rPr lang="fr-FR" sz="1600" dirty="0" err="1" smtClean="0"/>
              <a:t>Alphago</a:t>
            </a:r>
            <a:endParaRPr lang="fr-FR" sz="1600" dirty="0"/>
          </a:p>
        </p:txBody>
      </p:sp>
      <p:sp>
        <p:nvSpPr>
          <p:cNvPr id="4" name="Titre 1"/>
          <p:cNvSpPr>
            <a:spLocks noGrp="1"/>
          </p:cNvSpPr>
          <p:nvPr>
            <p:ph type="title"/>
          </p:nvPr>
        </p:nvSpPr>
        <p:spPr/>
        <p:txBody>
          <a:bodyPr>
            <a:noAutofit/>
          </a:bodyPr>
          <a:lstStyle/>
          <a:p>
            <a:r>
              <a:rPr lang="fr-FR" sz="2800" dirty="0" smtClean="0"/>
              <a:t>Société actuelle / Meilleurs joueurs</a:t>
            </a:r>
            <a:endParaRPr lang="fr-FR" sz="2800" dirty="0"/>
          </a:p>
        </p:txBody>
      </p:sp>
      <p:sp>
        <p:nvSpPr>
          <p:cNvPr id="6" name="Rectangle 5"/>
          <p:cNvSpPr/>
          <p:nvPr/>
        </p:nvSpPr>
        <p:spPr>
          <a:xfrm>
            <a:off x="6352159" y="6580378"/>
            <a:ext cx="602986" cy="307777"/>
          </a:xfrm>
          <a:prstGeom prst="rect">
            <a:avLst/>
          </a:prstGeom>
        </p:spPr>
        <p:txBody>
          <a:bodyPr wrap="none">
            <a:spAutoFit/>
          </a:bodyPr>
          <a:lstStyle/>
          <a:p>
            <a:r>
              <a:rPr lang="fr-FR" sz="1400" b="1" dirty="0" err="1">
                <a:solidFill>
                  <a:srgbClr val="0070C0"/>
                </a:solidFill>
              </a:rPr>
              <a:t>Ke</a:t>
            </a:r>
            <a:r>
              <a:rPr lang="fr-FR" sz="1400" b="1" dirty="0">
                <a:solidFill>
                  <a:srgbClr val="0070C0"/>
                </a:solidFill>
              </a:rPr>
              <a:t> </a:t>
            </a:r>
            <a:r>
              <a:rPr lang="fr-FR" sz="1400" b="1" dirty="0" err="1">
                <a:solidFill>
                  <a:srgbClr val="0070C0"/>
                </a:solidFill>
              </a:rPr>
              <a:t>Jie</a:t>
            </a:r>
            <a:endParaRPr lang="fr-FR" sz="1400" b="1" dirty="0">
              <a:solidFill>
                <a:srgbClr val="0070C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330" y="2634288"/>
            <a:ext cx="1163343" cy="1737259"/>
          </a:xfrm>
          <a:prstGeom prst="rect">
            <a:avLst/>
          </a:prstGeom>
        </p:spPr>
      </p:pic>
      <p:sp>
        <p:nvSpPr>
          <p:cNvPr id="8" name="Rectangle 7"/>
          <p:cNvSpPr/>
          <p:nvPr/>
        </p:nvSpPr>
        <p:spPr>
          <a:xfrm>
            <a:off x="6607462" y="3459108"/>
            <a:ext cx="1186543" cy="307777"/>
          </a:xfrm>
          <a:prstGeom prst="rect">
            <a:avLst/>
          </a:prstGeom>
        </p:spPr>
        <p:txBody>
          <a:bodyPr wrap="none">
            <a:spAutoFit/>
          </a:bodyPr>
          <a:lstStyle/>
          <a:p>
            <a:r>
              <a:rPr lang="fr-FR" sz="1400" b="1" dirty="0" smtClean="0">
                <a:solidFill>
                  <a:srgbClr val="0070C0"/>
                </a:solidFill>
              </a:rPr>
              <a:t>Lee Chang-ho</a:t>
            </a:r>
            <a:endParaRPr lang="fr-FR" sz="1400" b="1" dirty="0">
              <a:solidFill>
                <a:srgbClr val="0070C0"/>
              </a:solidFill>
            </a:endParaRPr>
          </a:p>
        </p:txBody>
      </p:sp>
      <p:pic>
        <p:nvPicPr>
          <p:cNvPr id="2" name="Image 1"/>
          <p:cNvPicPr>
            <a:picLocks noChangeAspect="1"/>
          </p:cNvPicPr>
          <p:nvPr/>
        </p:nvPicPr>
        <p:blipFill>
          <a:blip r:embed="rId3"/>
          <a:stretch>
            <a:fillRect/>
          </a:stretch>
        </p:blipFill>
        <p:spPr>
          <a:xfrm>
            <a:off x="4367412" y="4966069"/>
            <a:ext cx="1346971" cy="1612820"/>
          </a:xfrm>
          <a:prstGeom prst="rect">
            <a:avLst/>
          </a:prstGeom>
        </p:spPr>
      </p:pic>
      <p:sp>
        <p:nvSpPr>
          <p:cNvPr id="9" name="Rectangle 8"/>
          <p:cNvSpPr/>
          <p:nvPr/>
        </p:nvSpPr>
        <p:spPr>
          <a:xfrm>
            <a:off x="4584263" y="6578889"/>
            <a:ext cx="891591" cy="307777"/>
          </a:xfrm>
          <a:prstGeom prst="rect">
            <a:avLst/>
          </a:prstGeom>
        </p:spPr>
        <p:txBody>
          <a:bodyPr wrap="none">
            <a:spAutoFit/>
          </a:bodyPr>
          <a:lstStyle/>
          <a:p>
            <a:r>
              <a:rPr lang="fr-FR" sz="1400" b="1" dirty="0">
                <a:solidFill>
                  <a:srgbClr val="0070C0"/>
                </a:solidFill>
              </a:rPr>
              <a:t>Lee </a:t>
            </a:r>
            <a:r>
              <a:rPr lang="fr-FR" sz="1400" b="1" dirty="0" err="1">
                <a:solidFill>
                  <a:srgbClr val="0070C0"/>
                </a:solidFill>
              </a:rPr>
              <a:t>Sedol</a:t>
            </a:r>
            <a:endParaRPr lang="fr-FR" sz="1400" b="1" dirty="0">
              <a:solidFill>
                <a:srgbClr val="0070C0"/>
              </a:solidFill>
            </a:endParaRPr>
          </a:p>
        </p:txBody>
      </p:sp>
      <p:pic>
        <p:nvPicPr>
          <p:cNvPr id="11" name="Image 10"/>
          <p:cNvPicPr>
            <a:picLocks noChangeAspect="1"/>
          </p:cNvPicPr>
          <p:nvPr/>
        </p:nvPicPr>
        <p:blipFill>
          <a:blip r:embed="rId4"/>
          <a:stretch>
            <a:fillRect/>
          </a:stretch>
        </p:blipFill>
        <p:spPr>
          <a:xfrm>
            <a:off x="7703950" y="4747180"/>
            <a:ext cx="1226101" cy="1833199"/>
          </a:xfrm>
          <a:prstGeom prst="rect">
            <a:avLst/>
          </a:prstGeom>
        </p:spPr>
      </p:pic>
      <p:pic>
        <p:nvPicPr>
          <p:cNvPr id="12" name="Image 11"/>
          <p:cNvPicPr>
            <a:picLocks noChangeAspect="1"/>
          </p:cNvPicPr>
          <p:nvPr/>
        </p:nvPicPr>
        <p:blipFill>
          <a:blip r:embed="rId5"/>
          <a:stretch>
            <a:fillRect/>
          </a:stretch>
        </p:blipFill>
        <p:spPr>
          <a:xfrm>
            <a:off x="5891440" y="5150596"/>
            <a:ext cx="1635453" cy="1429782"/>
          </a:xfrm>
          <a:prstGeom prst="rect">
            <a:avLst/>
          </a:prstGeom>
        </p:spPr>
      </p:pic>
      <p:sp>
        <p:nvSpPr>
          <p:cNvPr id="13" name="Rectangle 12"/>
          <p:cNvSpPr/>
          <p:nvPr/>
        </p:nvSpPr>
        <p:spPr>
          <a:xfrm>
            <a:off x="7820612" y="6580379"/>
            <a:ext cx="1006622" cy="307777"/>
          </a:xfrm>
          <a:prstGeom prst="rect">
            <a:avLst/>
          </a:prstGeom>
        </p:spPr>
        <p:txBody>
          <a:bodyPr wrap="none">
            <a:spAutoFit/>
          </a:bodyPr>
          <a:lstStyle/>
          <a:p>
            <a:r>
              <a:rPr lang="fr-FR" sz="1400" b="1" dirty="0" err="1" smtClean="0">
                <a:solidFill>
                  <a:srgbClr val="0070C0"/>
                </a:solidFill>
              </a:rPr>
              <a:t>Iyama</a:t>
            </a:r>
            <a:r>
              <a:rPr lang="fr-FR" sz="1400" b="1" dirty="0" smtClean="0">
                <a:solidFill>
                  <a:srgbClr val="0070C0"/>
                </a:solidFill>
              </a:rPr>
              <a:t> </a:t>
            </a:r>
            <a:r>
              <a:rPr lang="fr-FR" sz="1400" b="1" dirty="0" err="1" smtClean="0">
                <a:solidFill>
                  <a:srgbClr val="0070C0"/>
                </a:solidFill>
              </a:rPr>
              <a:t>Yuta</a:t>
            </a:r>
            <a:endParaRPr lang="fr-FR" sz="1400" b="1" dirty="0">
              <a:solidFill>
                <a:srgbClr val="0070C0"/>
              </a:solidFill>
            </a:endParaRPr>
          </a:p>
        </p:txBody>
      </p:sp>
    </p:spTree>
    <p:extLst>
      <p:ext uri="{BB962C8B-B14F-4D97-AF65-F5344CB8AC3E}">
        <p14:creationId xmlns:p14="http://schemas.microsoft.com/office/powerpoint/2010/main" val="1536616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4736" y="1289154"/>
            <a:ext cx="8482693" cy="5651292"/>
          </a:xfrm>
        </p:spPr>
        <p:txBody>
          <a:bodyPr>
            <a:normAutofit fontScale="62500" lnSpcReduction="20000"/>
          </a:bodyPr>
          <a:lstStyle/>
          <a:p>
            <a:r>
              <a:rPr lang="fr-FR" sz="3800" b="1" dirty="0" smtClean="0"/>
              <a:t>Joueurs</a:t>
            </a:r>
            <a:r>
              <a:rPr lang="fr-FR" b="1" dirty="0" smtClean="0"/>
              <a:t> professionnels</a:t>
            </a:r>
          </a:p>
          <a:p>
            <a:pPr lvl="1"/>
            <a:r>
              <a:rPr lang="fr-FR" sz="2600" dirty="0" smtClean="0"/>
              <a:t>Ce sont des joueurs qui ont un diplôme délivré par une école ou une association de go professionnelle qui garanti un niveau de jeu professionnel minimum de 1p.</a:t>
            </a:r>
          </a:p>
          <a:p>
            <a:pPr lvl="2"/>
            <a:r>
              <a:rPr lang="fr-FR" sz="2200" dirty="0" smtClean="0"/>
              <a:t>En orient : la structure leur assure un revenu leur permettant de se consacrer entièrement à l’étude et la pratique du jeu de go.</a:t>
            </a:r>
          </a:p>
          <a:p>
            <a:pPr lvl="2"/>
            <a:r>
              <a:rPr lang="fr-FR" sz="2200" dirty="0" smtClean="0"/>
              <a:t>En occident : ils ont une prime à l’obtention du diplôme mais pas de revenu régulier</a:t>
            </a:r>
          </a:p>
          <a:p>
            <a:pPr lvl="1"/>
            <a:r>
              <a:rPr lang="fr-FR" sz="2600" dirty="0" smtClean="0"/>
              <a:t>Années de création des écoles de go professionnelles actuelles</a:t>
            </a:r>
          </a:p>
          <a:p>
            <a:pPr lvl="2"/>
            <a:r>
              <a:rPr lang="fr-FR" sz="2600" dirty="0" smtClean="0">
                <a:sym typeface="Wingdings" panose="05000000000000000000" pitchFamily="2" charset="2"/>
              </a:rPr>
              <a:t>1924 : </a:t>
            </a:r>
            <a:r>
              <a:rPr lang="fr-FR" sz="2600" dirty="0" smtClean="0"/>
              <a:t>Japon : Nihon </a:t>
            </a:r>
            <a:r>
              <a:rPr lang="fr-FR" sz="2600" dirty="0" err="1" smtClean="0"/>
              <a:t>Ki-in</a:t>
            </a:r>
            <a:endParaRPr lang="fr-FR" sz="2600" dirty="0" smtClean="0"/>
          </a:p>
          <a:p>
            <a:pPr lvl="2"/>
            <a:r>
              <a:rPr lang="fr-FR" sz="2600" dirty="0" smtClean="0"/>
              <a:t>1950 : Japon : </a:t>
            </a:r>
            <a:r>
              <a:rPr lang="fr-FR" sz="2600" dirty="0" err="1" smtClean="0">
                <a:sym typeface="Wingdings" panose="05000000000000000000" pitchFamily="2" charset="2"/>
              </a:rPr>
              <a:t>Kansaï</a:t>
            </a:r>
            <a:r>
              <a:rPr lang="fr-FR" sz="2600" dirty="0" smtClean="0">
                <a:sym typeface="Wingdings" panose="05000000000000000000" pitchFamily="2" charset="2"/>
              </a:rPr>
              <a:t> </a:t>
            </a:r>
            <a:r>
              <a:rPr lang="fr-FR" sz="2600" dirty="0" err="1">
                <a:sym typeface="Wingdings" panose="05000000000000000000" pitchFamily="2" charset="2"/>
              </a:rPr>
              <a:t>Ki-in</a:t>
            </a:r>
            <a:r>
              <a:rPr lang="fr-FR" sz="2600" dirty="0">
                <a:sym typeface="Wingdings" panose="05000000000000000000" pitchFamily="2" charset="2"/>
              </a:rPr>
              <a:t> </a:t>
            </a:r>
            <a:endParaRPr lang="fr-FR" sz="2600" dirty="0" smtClean="0">
              <a:sym typeface="Wingdings" panose="05000000000000000000" pitchFamily="2" charset="2"/>
            </a:endParaRPr>
          </a:p>
          <a:p>
            <a:pPr lvl="2"/>
            <a:r>
              <a:rPr lang="fr-FR" sz="2600" dirty="0">
                <a:sym typeface="Wingdings" panose="05000000000000000000" pitchFamily="2" charset="2"/>
              </a:rPr>
              <a:t>1955 : Corée : </a:t>
            </a:r>
            <a:r>
              <a:rPr lang="fr-FR" sz="2600" dirty="0" err="1">
                <a:sym typeface="Wingdings" panose="05000000000000000000" pitchFamily="2" charset="2"/>
              </a:rPr>
              <a:t>Hankuk</a:t>
            </a:r>
            <a:r>
              <a:rPr lang="fr-FR" sz="2600" dirty="0">
                <a:sym typeface="Wingdings" panose="05000000000000000000" pitchFamily="2" charset="2"/>
              </a:rPr>
              <a:t> </a:t>
            </a:r>
            <a:r>
              <a:rPr lang="fr-FR" sz="2600" dirty="0" err="1">
                <a:sym typeface="Wingdings" panose="05000000000000000000" pitchFamily="2" charset="2"/>
              </a:rPr>
              <a:t>Kiwon</a:t>
            </a:r>
            <a:r>
              <a:rPr lang="fr-FR" sz="2600" dirty="0">
                <a:sym typeface="Wingdings" panose="05000000000000000000" pitchFamily="2" charset="2"/>
              </a:rPr>
              <a:t> / KBA (</a:t>
            </a:r>
            <a:r>
              <a:rPr lang="fr-FR" sz="2600" dirty="0" err="1">
                <a:sym typeface="Wingdings" panose="05000000000000000000" pitchFamily="2" charset="2"/>
              </a:rPr>
              <a:t>Korean</a:t>
            </a:r>
            <a:r>
              <a:rPr lang="fr-FR" sz="2600" dirty="0">
                <a:sym typeface="Wingdings" panose="05000000000000000000" pitchFamily="2" charset="2"/>
              </a:rPr>
              <a:t> </a:t>
            </a:r>
            <a:r>
              <a:rPr lang="fr-FR" sz="2600" dirty="0" err="1">
                <a:sym typeface="Wingdings" panose="05000000000000000000" pitchFamily="2" charset="2"/>
              </a:rPr>
              <a:t>Baduk</a:t>
            </a:r>
            <a:r>
              <a:rPr lang="fr-FR" sz="2600" dirty="0">
                <a:sym typeface="Wingdings" panose="05000000000000000000" pitchFamily="2" charset="2"/>
              </a:rPr>
              <a:t> Association) </a:t>
            </a:r>
          </a:p>
          <a:p>
            <a:pPr lvl="2"/>
            <a:r>
              <a:rPr lang="fr-FR" sz="2600" dirty="0"/>
              <a:t>1962 : Chine : </a:t>
            </a:r>
            <a:r>
              <a:rPr lang="fr-FR" sz="2600" dirty="0" err="1">
                <a:sym typeface="Wingdings" panose="05000000000000000000" pitchFamily="2" charset="2"/>
              </a:rPr>
              <a:t>Zhongguo</a:t>
            </a:r>
            <a:r>
              <a:rPr lang="fr-FR" sz="2600" dirty="0">
                <a:sym typeface="Wingdings" panose="05000000000000000000" pitchFamily="2" charset="2"/>
              </a:rPr>
              <a:t> </a:t>
            </a:r>
            <a:r>
              <a:rPr lang="fr-FR" sz="2600" dirty="0" err="1">
                <a:sym typeface="Wingdings" panose="05000000000000000000" pitchFamily="2" charset="2"/>
              </a:rPr>
              <a:t>Weiqi</a:t>
            </a:r>
            <a:r>
              <a:rPr lang="fr-FR" sz="2600" dirty="0">
                <a:sym typeface="Wingdings" panose="05000000000000000000" pitchFamily="2" charset="2"/>
              </a:rPr>
              <a:t> </a:t>
            </a:r>
          </a:p>
          <a:p>
            <a:pPr lvl="2"/>
            <a:r>
              <a:rPr lang="fr-FR" sz="2600" dirty="0" smtClean="0"/>
              <a:t>2000 : Taiwan </a:t>
            </a:r>
            <a:r>
              <a:rPr lang="fr-FR" sz="2600" dirty="0"/>
              <a:t>: Taiwan </a:t>
            </a:r>
            <a:r>
              <a:rPr lang="fr-FR" sz="2600" dirty="0" err="1" smtClean="0"/>
              <a:t>Qiyuan</a:t>
            </a:r>
            <a:r>
              <a:rPr lang="fr-FR" sz="2600" dirty="0" smtClean="0"/>
              <a:t> </a:t>
            </a:r>
          </a:p>
          <a:p>
            <a:pPr lvl="2"/>
            <a:r>
              <a:rPr lang="fr-FR" sz="2600" dirty="0" smtClean="0"/>
              <a:t>2011 : USA : AGA (American Go Association) : </a:t>
            </a:r>
          </a:p>
          <a:p>
            <a:pPr lvl="3"/>
            <a:r>
              <a:rPr lang="fr-FR" sz="2200" dirty="0" smtClean="0"/>
              <a:t>Créée en 1934 mais système pro seulement depuis 2011</a:t>
            </a:r>
          </a:p>
          <a:p>
            <a:pPr lvl="2"/>
            <a:r>
              <a:rPr lang="fr-FR" sz="2600" dirty="0" smtClean="0"/>
              <a:t>2014 :  Europe : EGF (</a:t>
            </a:r>
            <a:r>
              <a:rPr lang="fr-FR" sz="2600" dirty="0" err="1" smtClean="0"/>
              <a:t>European</a:t>
            </a:r>
            <a:r>
              <a:rPr lang="fr-FR" sz="2600" dirty="0" smtClean="0"/>
              <a:t> Go </a:t>
            </a:r>
            <a:r>
              <a:rPr lang="fr-FR" sz="2600" dirty="0" err="1" smtClean="0"/>
              <a:t>Federation</a:t>
            </a:r>
            <a:r>
              <a:rPr lang="fr-FR" sz="2600" dirty="0" smtClean="0"/>
              <a:t>) : </a:t>
            </a:r>
          </a:p>
          <a:p>
            <a:pPr lvl="3"/>
            <a:r>
              <a:rPr lang="fr-FR" sz="2200" dirty="0" smtClean="0"/>
              <a:t>Créée en 1957 mais système pro seulement depuis 2014 </a:t>
            </a:r>
          </a:p>
          <a:p>
            <a:r>
              <a:rPr lang="fr-FR" sz="3800" b="1" dirty="0" smtClean="0"/>
              <a:t>Nombre actuel de joueurs professionnels : ~ 1860</a:t>
            </a:r>
          </a:p>
          <a:p>
            <a:pPr lvl="2"/>
            <a:r>
              <a:rPr lang="fr-FR" sz="2600" dirty="0" smtClean="0"/>
              <a:t>Chine et Japon : ~ 650</a:t>
            </a:r>
          </a:p>
          <a:p>
            <a:pPr lvl="2"/>
            <a:r>
              <a:rPr lang="fr-FR" sz="2600" dirty="0" smtClean="0"/>
              <a:t>Corée : ~ 380</a:t>
            </a:r>
          </a:p>
          <a:p>
            <a:pPr lvl="2"/>
            <a:r>
              <a:rPr lang="fr-FR" sz="2600" dirty="0" smtClean="0"/>
              <a:t>Taiwan : ~ 100</a:t>
            </a:r>
          </a:p>
          <a:p>
            <a:pPr lvl="2"/>
            <a:r>
              <a:rPr lang="fr-FR" sz="2600" dirty="0" smtClean="0"/>
              <a:t>Autre : ~ 80 </a:t>
            </a:r>
          </a:p>
          <a:p>
            <a:pPr lvl="3"/>
            <a:r>
              <a:rPr lang="fr-FR" sz="2200" dirty="0" smtClean="0"/>
              <a:t>dont  ~ 20 Européens (6 pros européens issus du système de sélection de l’EGF, les autres étant issus des écoles professionnelles japonaise ou coréenne )</a:t>
            </a:r>
          </a:p>
          <a:p>
            <a:pPr lvl="3"/>
            <a:r>
              <a:rPr lang="fr-FR" sz="2200" dirty="0" smtClean="0"/>
              <a:t>dont 1 Français (Fan Hui, 2p chinois naturalisé français en 2012)</a:t>
            </a:r>
          </a:p>
        </p:txBody>
      </p:sp>
      <p:sp>
        <p:nvSpPr>
          <p:cNvPr id="4" name="Titre 1"/>
          <p:cNvSpPr>
            <a:spLocks noGrp="1"/>
          </p:cNvSpPr>
          <p:nvPr>
            <p:ph type="title"/>
          </p:nvPr>
        </p:nvSpPr>
        <p:spPr/>
        <p:txBody>
          <a:bodyPr>
            <a:noAutofit/>
          </a:bodyPr>
          <a:lstStyle/>
          <a:p>
            <a:r>
              <a:rPr lang="fr-FR" sz="2800" dirty="0" smtClean="0"/>
              <a:t>Société actuelle / Meilleurs joueurs / humains</a:t>
            </a:r>
            <a:endParaRPr lang="fr-FR" sz="2800" dirty="0"/>
          </a:p>
        </p:txBody>
      </p:sp>
    </p:spTree>
    <p:extLst>
      <p:ext uri="{BB962C8B-B14F-4D97-AF65-F5344CB8AC3E}">
        <p14:creationId xmlns:p14="http://schemas.microsoft.com/office/powerpoint/2010/main" val="1575377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0291" y="1127773"/>
            <a:ext cx="9032487" cy="6075915"/>
          </a:xfrm>
        </p:spPr>
        <p:txBody>
          <a:bodyPr>
            <a:noAutofit/>
          </a:bodyPr>
          <a:lstStyle/>
          <a:p>
            <a:pPr lvl="6"/>
            <a:endParaRPr lang="fr-FR" sz="600" b="1" dirty="0" smtClean="0"/>
          </a:p>
          <a:p>
            <a:pPr lvl="1"/>
            <a:r>
              <a:rPr lang="fr-FR" sz="2000" b="1" dirty="0" smtClean="0"/>
              <a:t>Premier système informatique à avoir réussi à battre des joueurs professionnels de top niveau en partie à égalité sur </a:t>
            </a:r>
            <a:r>
              <a:rPr lang="fr-FR" sz="2000" b="1" dirty="0" err="1" smtClean="0"/>
              <a:t>goban</a:t>
            </a:r>
            <a:r>
              <a:rPr lang="fr-FR" sz="2000" b="1" dirty="0" smtClean="0"/>
              <a:t> 19 x 19</a:t>
            </a:r>
          </a:p>
          <a:p>
            <a:pPr lvl="2"/>
            <a:r>
              <a:rPr lang="fr-FR" sz="1600" dirty="0" smtClean="0"/>
              <a:t>Les développeurs informatiques cherchaient à faire cela depuis 1968…</a:t>
            </a:r>
          </a:p>
          <a:p>
            <a:pPr lvl="6"/>
            <a:endParaRPr lang="fr-FR" sz="600" dirty="0" smtClean="0"/>
          </a:p>
          <a:p>
            <a:pPr lvl="1"/>
            <a:r>
              <a:rPr lang="fr-FR" sz="2000" b="1" dirty="0"/>
              <a:t>Mis au point par la société </a:t>
            </a:r>
            <a:r>
              <a:rPr lang="fr-FR" sz="2000" b="1" dirty="0" err="1"/>
              <a:t>Deepmind</a:t>
            </a:r>
            <a:r>
              <a:rPr lang="fr-FR" sz="2000" b="1" dirty="0"/>
              <a:t> Technologies Ltd (GB)</a:t>
            </a:r>
          </a:p>
          <a:p>
            <a:pPr marL="914400" lvl="2" indent="0">
              <a:buNone/>
            </a:pPr>
            <a:r>
              <a:rPr lang="fr-FR" sz="1600" dirty="0"/>
              <a:t>(Google (USA) a racheté </a:t>
            </a:r>
            <a:r>
              <a:rPr lang="fr-FR" sz="1600" dirty="0" err="1"/>
              <a:t>Deepmind</a:t>
            </a:r>
            <a:r>
              <a:rPr lang="fr-FR" sz="1600" dirty="0"/>
              <a:t> Tech. en janvier 2014 pour 500 millions </a:t>
            </a:r>
            <a:r>
              <a:rPr lang="fr-FR" sz="1400" dirty="0">
                <a:latin typeface="Arial" panose="020B0604020202020204" pitchFamily="34" charset="0"/>
                <a:cs typeface="Arial" panose="020B0604020202020204" pitchFamily="34" charset="0"/>
              </a:rPr>
              <a:t>$</a:t>
            </a:r>
            <a:r>
              <a:rPr lang="fr-FR" sz="1600" dirty="0"/>
              <a:t>)</a:t>
            </a:r>
            <a:endParaRPr lang="fr-FR" sz="1200" dirty="0"/>
          </a:p>
          <a:p>
            <a:pPr lvl="5"/>
            <a:endParaRPr lang="fr-FR" sz="600" dirty="0" smtClean="0"/>
          </a:p>
          <a:p>
            <a:pPr lvl="1"/>
            <a:r>
              <a:rPr lang="fr-FR" sz="2000" b="1" dirty="0" smtClean="0"/>
              <a:t>13 parties disputées en matchs officiels : </a:t>
            </a:r>
          </a:p>
          <a:p>
            <a:pPr lvl="2"/>
            <a:r>
              <a:rPr lang="fr-FR" sz="1600" dirty="0" smtClean="0"/>
              <a:t>Octobre 2015 : </a:t>
            </a:r>
            <a:r>
              <a:rPr lang="fr-FR" sz="1600" b="1" dirty="0" smtClean="0"/>
              <a:t>Fan Hui, 2p </a:t>
            </a:r>
            <a:r>
              <a:rPr lang="fr-FR" sz="1600" dirty="0" smtClean="0"/>
              <a:t>(champion d’Europe) </a:t>
            </a:r>
            <a:r>
              <a:rPr lang="fr-FR" sz="1600" b="1" dirty="0" smtClean="0"/>
              <a:t>battu 5-0 </a:t>
            </a:r>
            <a:r>
              <a:rPr lang="fr-FR" sz="1600" dirty="0" smtClean="0"/>
              <a:t>à Londres</a:t>
            </a:r>
          </a:p>
          <a:p>
            <a:pPr lvl="2"/>
            <a:r>
              <a:rPr lang="fr-FR" sz="1600" dirty="0" smtClean="0"/>
              <a:t>Mars 2016 : </a:t>
            </a:r>
            <a:r>
              <a:rPr lang="fr-FR" sz="1600" b="1" dirty="0" smtClean="0"/>
              <a:t>Lee </a:t>
            </a:r>
            <a:r>
              <a:rPr lang="fr-FR" sz="1600" b="1" dirty="0" err="1" smtClean="0"/>
              <a:t>Sedol</a:t>
            </a:r>
            <a:r>
              <a:rPr lang="fr-FR" sz="1600" b="1" dirty="0" smtClean="0"/>
              <a:t>, 9p </a:t>
            </a:r>
            <a:r>
              <a:rPr lang="fr-FR" sz="1600" dirty="0" smtClean="0"/>
              <a:t>(n°1 mondial dans les années 2000) </a:t>
            </a:r>
            <a:r>
              <a:rPr lang="fr-FR" sz="1600" b="1" dirty="0" smtClean="0"/>
              <a:t>battu 4-1 </a:t>
            </a:r>
            <a:r>
              <a:rPr lang="fr-FR" sz="1600" dirty="0" smtClean="0"/>
              <a:t>à Seoul</a:t>
            </a:r>
          </a:p>
          <a:p>
            <a:pPr lvl="2"/>
            <a:r>
              <a:rPr lang="fr-FR" sz="1600" dirty="0" smtClean="0"/>
              <a:t>Mai 2017 : </a:t>
            </a:r>
            <a:r>
              <a:rPr lang="fr-FR" sz="1600" b="1" dirty="0" err="1" smtClean="0"/>
              <a:t>Ke</a:t>
            </a:r>
            <a:r>
              <a:rPr lang="fr-FR" sz="1600" b="1" dirty="0" smtClean="0"/>
              <a:t> </a:t>
            </a:r>
            <a:r>
              <a:rPr lang="fr-FR" sz="1600" b="1" dirty="0" err="1" smtClean="0"/>
              <a:t>Jie</a:t>
            </a:r>
            <a:r>
              <a:rPr lang="fr-FR" sz="1600" b="1" dirty="0" smtClean="0"/>
              <a:t>, 9p </a:t>
            </a:r>
            <a:r>
              <a:rPr lang="fr-FR" sz="1600" dirty="0" smtClean="0"/>
              <a:t>(n°1 mondial depuis les années 2010), </a:t>
            </a:r>
            <a:r>
              <a:rPr lang="fr-FR" sz="1600" b="1" dirty="0" smtClean="0"/>
              <a:t>battu 3-0 </a:t>
            </a:r>
            <a:r>
              <a:rPr lang="fr-FR" sz="1600" dirty="0" smtClean="0"/>
              <a:t>à </a:t>
            </a:r>
            <a:r>
              <a:rPr lang="fr-FR" sz="1600" dirty="0" err="1" smtClean="0"/>
              <a:t>Wuzhen</a:t>
            </a:r>
            <a:endParaRPr lang="fr-FR" sz="1600" dirty="0" smtClean="0"/>
          </a:p>
          <a:p>
            <a:pPr lvl="2"/>
            <a:endParaRPr lang="fr-FR" sz="600" dirty="0" smtClean="0"/>
          </a:p>
          <a:p>
            <a:pPr lvl="1"/>
            <a:r>
              <a:rPr lang="fr-FR" sz="2000" b="1" dirty="0" smtClean="0"/>
              <a:t>60  parties disputées en matchs non officiels :</a:t>
            </a:r>
          </a:p>
          <a:p>
            <a:pPr lvl="2"/>
            <a:r>
              <a:rPr lang="fr-FR" sz="1600" dirty="0" smtClean="0"/>
              <a:t>Entre le 29 décembre 2016 et le 4 janvier 2017 :</a:t>
            </a:r>
          </a:p>
          <a:p>
            <a:pPr lvl="3"/>
            <a:r>
              <a:rPr lang="fr-FR" sz="1500" dirty="0" smtClean="0"/>
              <a:t>Les programmeurs de </a:t>
            </a:r>
            <a:r>
              <a:rPr lang="fr-FR" sz="1500" dirty="0" err="1" smtClean="0"/>
              <a:t>Deepmind</a:t>
            </a:r>
            <a:r>
              <a:rPr lang="fr-FR" sz="1500" dirty="0" smtClean="0"/>
              <a:t> ont mis sous les </a:t>
            </a:r>
            <a:r>
              <a:rPr lang="fr-FR" sz="1500" dirty="0" err="1" smtClean="0"/>
              <a:t>peudo</a:t>
            </a:r>
            <a:r>
              <a:rPr lang="fr-FR" sz="1500" dirty="0" smtClean="0"/>
              <a:t> Master(P) et Magister(P) </a:t>
            </a:r>
            <a:r>
              <a:rPr lang="fr-FR" sz="1500" dirty="0" err="1" smtClean="0"/>
              <a:t>Alphago</a:t>
            </a:r>
            <a:r>
              <a:rPr lang="fr-FR" sz="1500" dirty="0" smtClean="0"/>
              <a:t> à jouer sur deux serveurs de jeu de go en ligne (un serveur coréen et un serveur chinois) fréquentés par les joueurs professionnels</a:t>
            </a:r>
          </a:p>
          <a:p>
            <a:pPr lvl="3"/>
            <a:r>
              <a:rPr lang="fr-FR" sz="1500" dirty="0" smtClean="0"/>
              <a:t>60 parties ont été disputées et l’IA les a toute remportées (dont plusieurs contre </a:t>
            </a:r>
            <a:r>
              <a:rPr lang="fr-FR" sz="1500" dirty="0" err="1" smtClean="0"/>
              <a:t>Ke</a:t>
            </a:r>
            <a:r>
              <a:rPr lang="fr-FR" sz="1500" dirty="0" smtClean="0"/>
              <a:t> </a:t>
            </a:r>
            <a:r>
              <a:rPr lang="fr-FR" sz="1500" dirty="0" err="1" smtClean="0"/>
              <a:t>Jie</a:t>
            </a:r>
            <a:r>
              <a:rPr lang="fr-FR" sz="1500" dirty="0" smtClean="0"/>
              <a:t>)</a:t>
            </a:r>
          </a:p>
          <a:p>
            <a:pPr lvl="7"/>
            <a:endParaRPr lang="fr-FR" sz="1000" dirty="0"/>
          </a:p>
          <a:p>
            <a:pPr lvl="1"/>
            <a:r>
              <a:rPr lang="fr-FR" sz="2000" b="1" dirty="0" smtClean="0"/>
              <a:t>Bilan : 72 parties remportées sur 73 en battant plusieurs joueurs pro 9p : l’IA </a:t>
            </a:r>
            <a:r>
              <a:rPr lang="fr-FR" sz="2000" b="1" dirty="0" err="1" smtClean="0"/>
              <a:t>Alphago</a:t>
            </a:r>
            <a:r>
              <a:rPr lang="fr-FR" sz="2000" b="1" dirty="0" smtClean="0"/>
              <a:t> est à l’heure actuelle l’entité qui sait le mieux jouer au go.</a:t>
            </a:r>
          </a:p>
          <a:p>
            <a:pPr lvl="2"/>
            <a:endParaRPr lang="fr-FR" sz="1600" dirty="0"/>
          </a:p>
        </p:txBody>
      </p:sp>
      <p:sp>
        <p:nvSpPr>
          <p:cNvPr id="4" name="Titre 1"/>
          <p:cNvSpPr>
            <a:spLocks noGrp="1"/>
          </p:cNvSpPr>
          <p:nvPr>
            <p:ph type="title"/>
          </p:nvPr>
        </p:nvSpPr>
        <p:spPr>
          <a:xfrm>
            <a:off x="238897" y="636701"/>
            <a:ext cx="7293660" cy="491072"/>
          </a:xfrm>
        </p:spPr>
        <p:txBody>
          <a:bodyPr>
            <a:noAutofit/>
          </a:bodyPr>
          <a:lstStyle/>
          <a:p>
            <a:r>
              <a:rPr lang="fr-FR" sz="2800" dirty="0" smtClean="0"/>
              <a:t>Société actuelle / Meilleurs joueurs / </a:t>
            </a:r>
            <a:r>
              <a:rPr lang="fr-FR" sz="2800" dirty="0" err="1" smtClean="0"/>
              <a:t>Alphago</a:t>
            </a:r>
            <a:endParaRPr lang="fr-FR" sz="2800" dirty="0"/>
          </a:p>
        </p:txBody>
      </p:sp>
    </p:spTree>
    <p:extLst>
      <p:ext uri="{BB962C8B-B14F-4D97-AF65-F5344CB8AC3E}">
        <p14:creationId xmlns:p14="http://schemas.microsoft.com/office/powerpoint/2010/main" val="2172488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255" y="2244289"/>
            <a:ext cx="5275774" cy="1720609"/>
          </a:xfrm>
          <a:prstGeom prst="rect">
            <a:avLst/>
          </a:prstGeom>
        </p:spPr>
      </p:pic>
      <p:sp>
        <p:nvSpPr>
          <p:cNvPr id="3" name="Espace réservé du contenu 2"/>
          <p:cNvSpPr>
            <a:spLocks noGrp="1"/>
          </p:cNvSpPr>
          <p:nvPr>
            <p:ph idx="1"/>
          </p:nvPr>
        </p:nvSpPr>
        <p:spPr>
          <a:xfrm>
            <a:off x="134911" y="1127773"/>
            <a:ext cx="9009089" cy="5730227"/>
          </a:xfrm>
        </p:spPr>
        <p:txBody>
          <a:bodyPr>
            <a:normAutofit fontScale="92500" lnSpcReduction="10000"/>
          </a:bodyPr>
          <a:lstStyle/>
          <a:p>
            <a:r>
              <a:rPr lang="fr-FR" sz="2200" b="1" dirty="0" smtClean="0"/>
              <a:t>Go et informatique</a:t>
            </a:r>
          </a:p>
          <a:p>
            <a:pPr lvl="2"/>
            <a:r>
              <a:rPr lang="fr-FR" sz="1700" dirty="0" smtClean="0"/>
              <a:t>Beaucoup trop de possibilités au go pour que la "force brute de calcul" </a:t>
            </a:r>
            <a:r>
              <a:rPr lang="fr-FR" sz="1700" dirty="0"/>
              <a:t>puisse </a:t>
            </a:r>
            <a:r>
              <a:rPr lang="fr-FR" sz="1700" dirty="0" smtClean="0"/>
              <a:t>arriver à battre à égalité un joueur de top niveau sur 19 x 19 (contrairement à </a:t>
            </a:r>
            <a:r>
              <a:rPr lang="fr-FR" sz="1700" dirty="0" err="1" smtClean="0"/>
              <a:t>Deep</a:t>
            </a:r>
            <a:r>
              <a:rPr lang="fr-FR" sz="1700" dirty="0" smtClean="0"/>
              <a:t> Blue, supercalculateur ayant battu le champion du monde d’échecs Garry Kasparov en 1996).</a:t>
            </a:r>
          </a:p>
          <a:p>
            <a:pPr lvl="2"/>
            <a:endParaRPr lang="fr-FR" sz="1800" dirty="0"/>
          </a:p>
          <a:p>
            <a:pPr lvl="2"/>
            <a:endParaRPr lang="fr-FR" sz="1800" dirty="0" smtClean="0"/>
          </a:p>
          <a:p>
            <a:pPr lvl="2"/>
            <a:endParaRPr lang="fr-FR" sz="1800" dirty="0"/>
          </a:p>
          <a:p>
            <a:pPr lvl="2"/>
            <a:endParaRPr lang="fr-FR" sz="1800" dirty="0" smtClean="0"/>
          </a:p>
          <a:p>
            <a:pPr lvl="2"/>
            <a:endParaRPr lang="fr-FR" sz="1800" dirty="0"/>
          </a:p>
          <a:p>
            <a:pPr lvl="2" algn="ctr"/>
            <a:endParaRPr lang="fr-FR" sz="1800" dirty="0" smtClean="0"/>
          </a:p>
          <a:p>
            <a:pPr lvl="2"/>
            <a:endParaRPr lang="fr-FR" sz="1800" dirty="0"/>
          </a:p>
          <a:p>
            <a:pPr lvl="2"/>
            <a:r>
              <a:rPr lang="fr-FR" sz="1800" dirty="0" smtClean="0"/>
              <a:t>Pour fixer les idées : </a:t>
            </a:r>
          </a:p>
          <a:p>
            <a:pPr lvl="3"/>
            <a:r>
              <a:rPr lang="fr-FR" sz="1400" dirty="0" smtClean="0"/>
              <a:t>Nb d’atomes dans le corps humain : ~ 10</a:t>
            </a:r>
            <a:r>
              <a:rPr lang="fr-FR" sz="1400" baseline="30000" dirty="0" smtClean="0"/>
              <a:t>27</a:t>
            </a:r>
          </a:p>
          <a:p>
            <a:pPr lvl="3"/>
            <a:r>
              <a:rPr lang="fr-FR" sz="1400" dirty="0" smtClean="0"/>
              <a:t>Nb d’atomes dans la Voie Lactée : ~ 10</a:t>
            </a:r>
            <a:r>
              <a:rPr lang="fr-FR" sz="1400" baseline="30000" dirty="0" smtClean="0"/>
              <a:t>80</a:t>
            </a:r>
          </a:p>
          <a:p>
            <a:r>
              <a:rPr lang="fr-FR" sz="2200" b="1" dirty="0" smtClean="0"/>
              <a:t>Solution des développeurs d’</a:t>
            </a:r>
            <a:r>
              <a:rPr lang="fr-FR" sz="2200" b="1" dirty="0" err="1" smtClean="0"/>
              <a:t>Alphago</a:t>
            </a:r>
            <a:r>
              <a:rPr lang="fr-FR" sz="2200" b="1" dirty="0" smtClean="0"/>
              <a:t> </a:t>
            </a:r>
          </a:p>
          <a:p>
            <a:pPr lvl="1"/>
            <a:r>
              <a:rPr lang="fr-FR" sz="2200" dirty="0"/>
              <a:t>C</a:t>
            </a:r>
            <a:r>
              <a:rPr lang="fr-FR" sz="2200" dirty="0" smtClean="0"/>
              <a:t>ombinaison de force de calcul + Monte </a:t>
            </a:r>
            <a:r>
              <a:rPr lang="fr-FR" sz="2200" dirty="0"/>
              <a:t>Carlo </a:t>
            </a:r>
            <a:r>
              <a:rPr lang="fr-FR" sz="2200" dirty="0" smtClean="0"/>
              <a:t>+ réseaux </a:t>
            </a:r>
            <a:r>
              <a:rPr lang="fr-FR" sz="2200" dirty="0"/>
              <a:t>de neurones </a:t>
            </a:r>
            <a:r>
              <a:rPr lang="fr-FR" sz="2200" dirty="0" smtClean="0"/>
              <a:t>artificiels</a:t>
            </a:r>
          </a:p>
          <a:p>
            <a:pPr lvl="1"/>
            <a:r>
              <a:rPr lang="fr-FR" sz="2200" dirty="0" smtClean="0"/>
              <a:t>Pour en savoir plus : </a:t>
            </a:r>
          </a:p>
          <a:p>
            <a:pPr lvl="2"/>
            <a:r>
              <a:rPr lang="en-US" sz="1800" dirty="0" smtClean="0"/>
              <a:t>“Mastering </a:t>
            </a:r>
            <a:r>
              <a:rPr lang="en-US" sz="1800" dirty="0"/>
              <a:t>the game of Go with deep neural networks and tree </a:t>
            </a:r>
            <a:r>
              <a:rPr lang="en-US" sz="1800" dirty="0" smtClean="0"/>
              <a:t>search”, </a:t>
            </a:r>
            <a:r>
              <a:rPr lang="fr-FR" sz="1800" b="1" dirty="0"/>
              <a:t>Nature</a:t>
            </a:r>
            <a:r>
              <a:rPr lang="fr-FR" sz="1800" dirty="0"/>
              <a:t> volume 529, pages 484–489 (28 </a:t>
            </a:r>
            <a:r>
              <a:rPr lang="fr-FR" sz="1800" dirty="0" smtClean="0"/>
              <a:t>Janvier </a:t>
            </a:r>
            <a:r>
              <a:rPr lang="fr-FR" sz="1800" dirty="0"/>
              <a:t>2016)</a:t>
            </a:r>
          </a:p>
          <a:p>
            <a:pPr lvl="2"/>
            <a:r>
              <a:rPr lang="fr-FR" sz="1800" dirty="0" smtClean="0"/>
              <a:t>"</a:t>
            </a:r>
            <a:r>
              <a:rPr lang="en-US" sz="1800" dirty="0" smtClean="0"/>
              <a:t>Mastering </a:t>
            </a:r>
            <a:r>
              <a:rPr lang="en-US" sz="1800" dirty="0"/>
              <a:t>the game of Go without human </a:t>
            </a:r>
            <a:r>
              <a:rPr lang="en-US" sz="1800" dirty="0" smtClean="0"/>
              <a:t>knowledge”, </a:t>
            </a:r>
            <a:r>
              <a:rPr lang="fr-FR" sz="1800" b="1" dirty="0"/>
              <a:t>Nature</a:t>
            </a:r>
            <a:r>
              <a:rPr lang="fr-FR" sz="1800" dirty="0"/>
              <a:t> volume 550, pages 354–359 (19 </a:t>
            </a:r>
            <a:r>
              <a:rPr lang="fr-FR" sz="1800" dirty="0" smtClean="0"/>
              <a:t>Octobre </a:t>
            </a:r>
            <a:r>
              <a:rPr lang="fr-FR" sz="1800" dirty="0"/>
              <a:t>2017)</a:t>
            </a:r>
          </a:p>
        </p:txBody>
      </p:sp>
      <p:sp>
        <p:nvSpPr>
          <p:cNvPr id="4" name="Titre 1"/>
          <p:cNvSpPr>
            <a:spLocks noGrp="1"/>
          </p:cNvSpPr>
          <p:nvPr>
            <p:ph type="title"/>
          </p:nvPr>
        </p:nvSpPr>
        <p:spPr/>
        <p:txBody>
          <a:bodyPr>
            <a:noAutofit/>
          </a:bodyPr>
          <a:lstStyle/>
          <a:p>
            <a:r>
              <a:rPr lang="fr-FR" sz="2800" dirty="0" smtClean="0"/>
              <a:t>Société actuelle / Meilleurs joueurs / </a:t>
            </a:r>
            <a:r>
              <a:rPr lang="fr-FR" sz="2800" dirty="0" err="1" smtClean="0"/>
              <a:t>Alphago</a:t>
            </a:r>
            <a:endParaRPr lang="fr-FR" sz="2800" dirty="0"/>
          </a:p>
        </p:txBody>
      </p:sp>
      <p:graphicFrame>
        <p:nvGraphicFramePr>
          <p:cNvPr id="6" name="Tableau 5"/>
          <p:cNvGraphicFramePr>
            <a:graphicFrameLocks noGrp="1"/>
          </p:cNvGraphicFramePr>
          <p:nvPr>
            <p:extLst>
              <p:ext uri="{D42A27DB-BD31-4B8C-83A1-F6EECF244321}">
                <p14:modId xmlns:p14="http://schemas.microsoft.com/office/powerpoint/2010/main" val="1125971712"/>
              </p:ext>
            </p:extLst>
          </p:nvPr>
        </p:nvGraphicFramePr>
        <p:xfrm>
          <a:off x="256979" y="2120858"/>
          <a:ext cx="3411208" cy="1844040"/>
        </p:xfrm>
        <a:graphic>
          <a:graphicData uri="http://schemas.openxmlformats.org/drawingml/2006/table">
            <a:tbl>
              <a:tblPr firstRow="1" bandRow="1">
                <a:tableStyleId>{5C22544A-7EE6-4342-B048-85BDC9FD1C3A}</a:tableStyleId>
              </a:tblPr>
              <a:tblGrid>
                <a:gridCol w="689545"/>
                <a:gridCol w="1094282"/>
                <a:gridCol w="1627381"/>
              </a:tblGrid>
              <a:tr h="394258">
                <a:tc>
                  <a:txBody>
                    <a:bodyPr/>
                    <a:lstStyle/>
                    <a:p>
                      <a:pPr algn="ctr"/>
                      <a:r>
                        <a:rPr lang="fr-FR" sz="1400" dirty="0" smtClean="0"/>
                        <a:t>Jeu</a:t>
                      </a:r>
                      <a:endParaRPr lang="fr-FR" sz="1400" dirty="0"/>
                    </a:p>
                  </a:txBody>
                  <a:tcPr anchor="ctr"/>
                </a:tc>
                <a:tc>
                  <a:txBody>
                    <a:bodyPr/>
                    <a:lstStyle/>
                    <a:p>
                      <a:pPr algn="ctr"/>
                      <a:r>
                        <a:rPr lang="fr-FR" sz="1400" dirty="0" smtClean="0"/>
                        <a:t>Nb de coups</a:t>
                      </a:r>
                      <a:r>
                        <a:rPr lang="fr-FR" sz="1400" baseline="0" dirty="0" smtClean="0"/>
                        <a:t> possibles par partie</a:t>
                      </a:r>
                      <a:endParaRPr lang="fr-FR" sz="1400" dirty="0"/>
                    </a:p>
                  </a:txBody>
                  <a:tcPr/>
                </a:tc>
                <a:tc>
                  <a:txBody>
                    <a:bodyPr/>
                    <a:lstStyle/>
                    <a:p>
                      <a:pPr algn="ctr"/>
                      <a:r>
                        <a:rPr lang="fr-FR" sz="1400" dirty="0" smtClean="0"/>
                        <a:t>Nb de parties différentes</a:t>
                      </a:r>
                      <a:r>
                        <a:rPr lang="fr-FR" sz="1400" baseline="0" dirty="0" smtClean="0"/>
                        <a:t> qu’il est </a:t>
                      </a:r>
                      <a:r>
                        <a:rPr lang="fr-FR" sz="1400" dirty="0" smtClean="0"/>
                        <a:t>possible</a:t>
                      </a:r>
                      <a:r>
                        <a:rPr lang="fr-FR" sz="1400" baseline="0" dirty="0" smtClean="0"/>
                        <a:t> de jouer</a:t>
                      </a:r>
                      <a:endParaRPr lang="fr-FR" sz="1400" dirty="0"/>
                    </a:p>
                  </a:txBody>
                  <a:tcPr/>
                </a:tc>
              </a:tr>
              <a:tr h="370840">
                <a:tc>
                  <a:txBody>
                    <a:bodyPr/>
                    <a:lstStyle/>
                    <a:p>
                      <a:pPr algn="ctr"/>
                      <a:r>
                        <a:rPr lang="fr-FR" sz="1400" dirty="0" smtClean="0"/>
                        <a:t>Dames</a:t>
                      </a:r>
                      <a:endParaRPr lang="fr-FR" sz="1400" dirty="0"/>
                    </a:p>
                  </a:txBody>
                  <a:tcPr/>
                </a:tc>
                <a:tc>
                  <a:txBody>
                    <a:bodyPr/>
                    <a:lstStyle/>
                    <a:p>
                      <a:pPr algn="ctr"/>
                      <a:r>
                        <a:rPr lang="fr-FR" sz="1400" dirty="0" smtClean="0"/>
                        <a:t>5.10</a:t>
                      </a:r>
                      <a:r>
                        <a:rPr lang="fr-FR" sz="1400" baseline="30000" dirty="0" smtClean="0"/>
                        <a:t>20</a:t>
                      </a:r>
                      <a:endParaRPr lang="fr-FR" sz="1400" baseline="30000" dirty="0"/>
                    </a:p>
                  </a:txBody>
                  <a:tcPr/>
                </a:tc>
                <a:tc>
                  <a:txBody>
                    <a:bodyPr/>
                    <a:lstStyle/>
                    <a:p>
                      <a:pPr algn="ctr"/>
                      <a:r>
                        <a:rPr lang="fr-FR" sz="1400" dirty="0" smtClean="0"/>
                        <a:t>10</a:t>
                      </a:r>
                      <a:r>
                        <a:rPr lang="fr-FR" sz="1400" baseline="30000" dirty="0" smtClean="0"/>
                        <a:t>40</a:t>
                      </a:r>
                      <a:endParaRPr lang="fr-FR" sz="1400" baseline="30000" dirty="0"/>
                    </a:p>
                  </a:txBody>
                  <a:tcPr/>
                </a:tc>
              </a:tr>
              <a:tr h="370840">
                <a:tc>
                  <a:txBody>
                    <a:bodyPr/>
                    <a:lstStyle/>
                    <a:p>
                      <a:pPr algn="ctr"/>
                      <a:r>
                        <a:rPr lang="fr-FR" sz="1400" dirty="0" smtClean="0"/>
                        <a:t>Echecs</a:t>
                      </a:r>
                      <a:endParaRPr lang="fr-FR" sz="1400" dirty="0"/>
                    </a:p>
                  </a:txBody>
                  <a:tcPr/>
                </a:tc>
                <a:tc>
                  <a:txBody>
                    <a:bodyPr/>
                    <a:lstStyle/>
                    <a:p>
                      <a:pPr algn="ctr"/>
                      <a:r>
                        <a:rPr lang="fr-FR" sz="1400" dirty="0" smtClean="0"/>
                        <a:t>10</a:t>
                      </a:r>
                      <a:r>
                        <a:rPr lang="fr-FR" sz="1400" baseline="30000" dirty="0" smtClean="0"/>
                        <a:t>50</a:t>
                      </a:r>
                      <a:endParaRPr lang="fr-FR" sz="1400" baseline="30000" dirty="0"/>
                    </a:p>
                  </a:txBody>
                  <a:tcPr/>
                </a:tc>
                <a:tc>
                  <a:txBody>
                    <a:bodyPr/>
                    <a:lstStyle/>
                    <a:p>
                      <a:pPr algn="ctr"/>
                      <a:r>
                        <a:rPr lang="fr-FR" sz="1400" dirty="0" smtClean="0"/>
                        <a:t>10</a:t>
                      </a:r>
                      <a:r>
                        <a:rPr lang="fr-FR" sz="1400" baseline="30000" dirty="0" smtClean="0"/>
                        <a:t>120</a:t>
                      </a:r>
                      <a:endParaRPr lang="fr-FR" sz="1400" baseline="30000" dirty="0"/>
                    </a:p>
                  </a:txBody>
                  <a:tcPr/>
                </a:tc>
              </a:tr>
              <a:tr h="370840">
                <a:tc>
                  <a:txBody>
                    <a:bodyPr/>
                    <a:lstStyle/>
                    <a:p>
                      <a:pPr algn="ctr"/>
                      <a:r>
                        <a:rPr lang="fr-FR" sz="1400" dirty="0" smtClean="0"/>
                        <a:t>Go</a:t>
                      </a:r>
                      <a:endParaRPr lang="fr-FR" sz="1400" dirty="0"/>
                    </a:p>
                  </a:txBody>
                  <a:tcPr/>
                </a:tc>
                <a:tc>
                  <a:txBody>
                    <a:bodyPr/>
                    <a:lstStyle/>
                    <a:p>
                      <a:pPr algn="ctr"/>
                      <a:r>
                        <a:rPr lang="fr-FR" sz="1400" dirty="0" smtClean="0"/>
                        <a:t>10</a:t>
                      </a:r>
                      <a:r>
                        <a:rPr lang="fr-FR" sz="1400" baseline="30000" dirty="0" smtClean="0"/>
                        <a:t>170</a:t>
                      </a:r>
                      <a:endParaRPr lang="fr-FR" sz="1400" baseline="30000" dirty="0"/>
                    </a:p>
                  </a:txBody>
                  <a:tcPr/>
                </a:tc>
                <a:tc>
                  <a:txBody>
                    <a:bodyPr/>
                    <a:lstStyle/>
                    <a:p>
                      <a:pPr algn="ctr"/>
                      <a:r>
                        <a:rPr lang="fr-FR" sz="1400" dirty="0" smtClean="0"/>
                        <a:t>10</a:t>
                      </a:r>
                      <a:r>
                        <a:rPr lang="fr-FR" sz="1400" baseline="30000" dirty="0" smtClean="0"/>
                        <a:t>600</a:t>
                      </a:r>
                      <a:endParaRPr lang="fr-FR" sz="1400" baseline="30000" dirty="0"/>
                    </a:p>
                  </a:txBody>
                  <a:tcPr/>
                </a:tc>
              </a:tr>
            </a:tbl>
          </a:graphicData>
        </a:graphic>
      </p:graphicFrame>
    </p:spTree>
    <p:extLst>
      <p:ext uri="{BB962C8B-B14F-4D97-AF65-F5344CB8AC3E}">
        <p14:creationId xmlns:p14="http://schemas.microsoft.com/office/powerpoint/2010/main" val="3486520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7838" y="1244997"/>
            <a:ext cx="8804742" cy="5564250"/>
          </a:xfrm>
        </p:spPr>
        <p:txBody>
          <a:bodyPr>
            <a:noAutofit/>
          </a:bodyPr>
          <a:lstStyle/>
          <a:p>
            <a:r>
              <a:rPr lang="fr-FR" sz="2000" b="1" dirty="0" smtClean="0"/>
              <a:t>En Asie, on trouve des problèmes de go publiés dans la presse tout comme on trouve des problèmes d’échecs dans la presse occidentale</a:t>
            </a:r>
          </a:p>
          <a:p>
            <a:pPr lvl="5"/>
            <a:endParaRPr lang="fr-FR" sz="200" b="1" dirty="0" smtClean="0"/>
          </a:p>
          <a:p>
            <a:r>
              <a:rPr lang="fr-FR" sz="2000" b="1" dirty="0" smtClean="0"/>
              <a:t>Plusieurs centaines de livres et/ou revues de go sont publiés chaque année</a:t>
            </a:r>
          </a:p>
          <a:p>
            <a:pPr lvl="1"/>
            <a:r>
              <a:rPr lang="fr-FR" sz="1800" dirty="0" smtClean="0"/>
              <a:t>La plupart sont écrits en Chinois, Coréen, Japonais</a:t>
            </a:r>
          </a:p>
          <a:p>
            <a:pPr lvl="1"/>
            <a:r>
              <a:rPr lang="fr-FR" sz="1800" dirty="0" smtClean="0"/>
              <a:t>Une cinquantaine sont écrits en Anglais et une demi-douzaine en Français</a:t>
            </a:r>
          </a:p>
          <a:p>
            <a:pPr lvl="5"/>
            <a:endParaRPr lang="fr-FR" sz="500" dirty="0"/>
          </a:p>
          <a:p>
            <a:r>
              <a:rPr lang="fr-FR" sz="2000" b="1" dirty="0" smtClean="0"/>
              <a:t>Au-delà de ces livres "techniques" qui sont fait pour les joueurs, il existe des publications plus "littéraires"</a:t>
            </a:r>
            <a:endParaRPr lang="fr-FR" sz="2000" b="1" dirty="0"/>
          </a:p>
          <a:p>
            <a:pPr lvl="1"/>
            <a:r>
              <a:rPr lang="fr-FR" sz="1800" b="1" dirty="0" smtClean="0"/>
              <a:t>Quelques exemples de livres écrits ou traduits en Français :</a:t>
            </a:r>
          </a:p>
          <a:p>
            <a:pPr lvl="2"/>
            <a:r>
              <a:rPr lang="fr-FR" sz="1400" dirty="0"/>
              <a:t>Petit traité invitant à la découverte de l'art subtil du </a:t>
            </a:r>
            <a:r>
              <a:rPr lang="fr-FR" sz="1400" dirty="0" smtClean="0"/>
              <a:t>go, Pierre </a:t>
            </a:r>
            <a:r>
              <a:rPr lang="fr-FR" sz="1400" dirty="0" err="1"/>
              <a:t>Lusson</a:t>
            </a:r>
            <a:r>
              <a:rPr lang="fr-FR" sz="1400" dirty="0"/>
              <a:t>, Georges Perec et Jacques </a:t>
            </a:r>
            <a:r>
              <a:rPr lang="fr-FR" sz="1400" dirty="0" smtClean="0"/>
              <a:t>Roubaud, 1969</a:t>
            </a:r>
            <a:endParaRPr lang="fr-FR" sz="1400" dirty="0"/>
          </a:p>
          <a:p>
            <a:pPr lvl="2"/>
            <a:r>
              <a:rPr lang="fr-FR" sz="1400" dirty="0" smtClean="0"/>
              <a:t>Le </a:t>
            </a:r>
            <a:r>
              <a:rPr lang="fr-FR" sz="1400" dirty="0"/>
              <a:t>maître ou le tournoi de g</a:t>
            </a:r>
            <a:r>
              <a:rPr lang="fr-FR" sz="1400" dirty="0" smtClean="0"/>
              <a:t>o, </a:t>
            </a:r>
            <a:r>
              <a:rPr lang="fr-FR" sz="1400" dirty="0" err="1" smtClean="0"/>
              <a:t>Yasunari</a:t>
            </a:r>
            <a:r>
              <a:rPr lang="fr-FR" sz="1400" dirty="0" smtClean="0"/>
              <a:t> Kawabata, 1975</a:t>
            </a:r>
          </a:p>
          <a:p>
            <a:pPr lvl="2"/>
            <a:r>
              <a:rPr lang="fr-FR" sz="1400" dirty="0"/>
              <a:t> </a:t>
            </a:r>
            <a:r>
              <a:rPr lang="fr-FR" sz="1400" dirty="0" smtClean="0"/>
              <a:t>La </a:t>
            </a:r>
            <a:r>
              <a:rPr lang="fr-FR" sz="1400" dirty="0"/>
              <a:t>joueuse de g</a:t>
            </a:r>
            <a:r>
              <a:rPr lang="fr-FR" sz="1400" dirty="0" smtClean="0"/>
              <a:t>o, Shan Sa, 2001</a:t>
            </a:r>
          </a:p>
          <a:p>
            <a:pPr lvl="2"/>
            <a:r>
              <a:rPr lang="fr-FR" sz="1400" dirty="0" smtClean="0"/>
              <a:t>Le </a:t>
            </a:r>
            <a:r>
              <a:rPr lang="fr-FR" sz="1400" dirty="0"/>
              <a:t>g</a:t>
            </a:r>
            <a:r>
              <a:rPr lang="fr-FR" sz="1400" dirty="0" smtClean="0"/>
              <a:t>o </a:t>
            </a:r>
            <a:r>
              <a:rPr lang="fr-FR" sz="1400" dirty="0"/>
              <a:t>un outil de </a:t>
            </a:r>
            <a:r>
              <a:rPr lang="fr-FR" sz="1400" dirty="0" smtClean="0"/>
              <a:t>communication, </a:t>
            </a:r>
            <a:r>
              <a:rPr lang="fr-FR" sz="1400" dirty="0" err="1" smtClean="0"/>
              <a:t>Yasutoshi</a:t>
            </a:r>
            <a:r>
              <a:rPr lang="fr-FR" sz="1400" dirty="0" smtClean="0"/>
              <a:t> </a:t>
            </a:r>
            <a:r>
              <a:rPr lang="fr-FR" sz="1400" dirty="0" err="1" smtClean="0"/>
              <a:t>Yasuda</a:t>
            </a:r>
            <a:r>
              <a:rPr lang="fr-FR" sz="1400" dirty="0" smtClean="0"/>
              <a:t>, 2003</a:t>
            </a:r>
          </a:p>
          <a:p>
            <a:pPr lvl="2"/>
            <a:r>
              <a:rPr lang="fr-FR" sz="1400" dirty="0"/>
              <a:t>Mort d'un maître de g</a:t>
            </a:r>
            <a:r>
              <a:rPr lang="fr-FR" sz="1400" dirty="0" smtClean="0"/>
              <a:t>o, Frédéric Lenormand, 2006</a:t>
            </a:r>
          </a:p>
          <a:p>
            <a:pPr lvl="2"/>
            <a:r>
              <a:rPr lang="fr-FR" sz="1400" dirty="0" smtClean="0"/>
              <a:t>L’élégance </a:t>
            </a:r>
            <a:r>
              <a:rPr lang="fr-FR" sz="1400" dirty="0"/>
              <a:t>du hérisson, Muriel </a:t>
            </a:r>
            <a:r>
              <a:rPr lang="fr-FR" sz="1400" dirty="0" err="1" smtClean="0"/>
              <a:t>Barbery</a:t>
            </a:r>
            <a:r>
              <a:rPr lang="fr-FR" sz="1400" dirty="0" smtClean="0"/>
              <a:t>, 2006</a:t>
            </a:r>
          </a:p>
          <a:p>
            <a:r>
              <a:rPr lang="fr-FR" sz="2000" b="1" dirty="0" smtClean="0"/>
              <a:t>Ainsi que plusieurs mangas : </a:t>
            </a:r>
          </a:p>
          <a:p>
            <a:pPr lvl="1"/>
            <a:r>
              <a:rPr lang="fr-FR" sz="1800" dirty="0" smtClean="0"/>
              <a:t>Pour n’en citer qu’un : </a:t>
            </a:r>
          </a:p>
          <a:p>
            <a:pPr lvl="2"/>
            <a:r>
              <a:rPr lang="fr-FR" sz="1400" dirty="0" smtClean="0"/>
              <a:t>Hikaru </a:t>
            </a:r>
            <a:r>
              <a:rPr lang="fr-FR" sz="1400" dirty="0"/>
              <a:t>no </a:t>
            </a:r>
            <a:r>
              <a:rPr lang="fr-FR" sz="1400" dirty="0" smtClean="0"/>
              <a:t>go  "Le </a:t>
            </a:r>
            <a:r>
              <a:rPr lang="fr-FR" sz="1400" dirty="0"/>
              <a:t>go </a:t>
            </a:r>
            <a:r>
              <a:rPr lang="fr-FR" sz="1400" dirty="0" smtClean="0"/>
              <a:t>d'Hikaru", </a:t>
            </a:r>
            <a:r>
              <a:rPr lang="fr-FR" sz="1400" dirty="0" err="1" smtClean="0"/>
              <a:t>Yumi</a:t>
            </a:r>
            <a:r>
              <a:rPr lang="fr-FR" sz="1400" dirty="0" smtClean="0"/>
              <a:t> Hotta </a:t>
            </a:r>
            <a:r>
              <a:rPr lang="fr-FR" sz="1400" dirty="0"/>
              <a:t>et Takeshi </a:t>
            </a:r>
            <a:r>
              <a:rPr lang="fr-FR" sz="1400" dirty="0" err="1" smtClean="0"/>
              <a:t>Obata</a:t>
            </a:r>
            <a:r>
              <a:rPr lang="fr-FR" sz="1400" dirty="0" smtClean="0"/>
              <a:t>, 1998-2003 (23 volumes)</a:t>
            </a:r>
            <a:endParaRPr lang="fr-FR" sz="1400" dirty="0"/>
          </a:p>
        </p:txBody>
      </p:sp>
      <p:sp>
        <p:nvSpPr>
          <p:cNvPr id="4" name="Titre 1"/>
          <p:cNvSpPr>
            <a:spLocks noGrp="1"/>
          </p:cNvSpPr>
          <p:nvPr>
            <p:ph type="title"/>
          </p:nvPr>
        </p:nvSpPr>
        <p:spPr/>
        <p:txBody>
          <a:bodyPr>
            <a:noAutofit/>
          </a:bodyPr>
          <a:lstStyle/>
          <a:p>
            <a:r>
              <a:rPr lang="fr-FR" sz="2800" dirty="0" smtClean="0"/>
              <a:t>Société actuelle / Littérature</a:t>
            </a:r>
            <a:endParaRPr lang="fr-FR" sz="28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955" y="4495175"/>
            <a:ext cx="1505045" cy="1940390"/>
          </a:xfrm>
          <a:prstGeom prst="rect">
            <a:avLst/>
          </a:prstGeom>
        </p:spPr>
      </p:pic>
      <p:sp>
        <p:nvSpPr>
          <p:cNvPr id="7" name="Rectangle 6"/>
          <p:cNvSpPr/>
          <p:nvPr/>
        </p:nvSpPr>
        <p:spPr>
          <a:xfrm>
            <a:off x="7974579" y="6435565"/>
            <a:ext cx="676211" cy="307777"/>
          </a:xfrm>
          <a:prstGeom prst="rect">
            <a:avLst/>
          </a:prstGeom>
        </p:spPr>
        <p:txBody>
          <a:bodyPr wrap="none">
            <a:spAutoFit/>
          </a:bodyPr>
          <a:lstStyle/>
          <a:p>
            <a:r>
              <a:rPr lang="fr-FR" sz="1400" b="1" dirty="0" smtClean="0">
                <a:solidFill>
                  <a:srgbClr val="0070C0"/>
                </a:solidFill>
              </a:rPr>
              <a:t>Hikaru</a:t>
            </a:r>
            <a:endParaRPr lang="fr-FR" sz="1400" b="1" dirty="0">
              <a:solidFill>
                <a:srgbClr val="0070C0"/>
              </a:solidFill>
            </a:endParaRPr>
          </a:p>
        </p:txBody>
      </p:sp>
    </p:spTree>
    <p:extLst>
      <p:ext uri="{BB962C8B-B14F-4D97-AF65-F5344CB8AC3E}">
        <p14:creationId xmlns:p14="http://schemas.microsoft.com/office/powerpoint/2010/main" val="141495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Autofit/>
          </a:bodyPr>
          <a:lstStyle/>
          <a:p>
            <a:r>
              <a:rPr lang="fr-FR" sz="2800" dirty="0"/>
              <a:t> </a:t>
            </a:r>
            <a:r>
              <a:rPr lang="fr-FR" sz="2800" b="1" dirty="0" smtClean="0"/>
              <a:t>Plusieurs films ont des références au jeu de go :</a:t>
            </a:r>
          </a:p>
          <a:p>
            <a:pPr lvl="1"/>
            <a:r>
              <a:rPr lang="fr-FR" sz="2400" dirty="0" smtClean="0"/>
              <a:t>Pour ne citer que certains traduits ou réalisés en Français :</a:t>
            </a:r>
          </a:p>
          <a:p>
            <a:pPr lvl="2"/>
            <a:r>
              <a:rPr lang="fr-FR" sz="2000" dirty="0" smtClean="0"/>
              <a:t>Le goût </a:t>
            </a:r>
            <a:r>
              <a:rPr lang="fr-FR" sz="2000" dirty="0"/>
              <a:t>du </a:t>
            </a:r>
            <a:r>
              <a:rPr lang="fr-FR" sz="2000" dirty="0" smtClean="0"/>
              <a:t>saké </a:t>
            </a:r>
            <a:r>
              <a:rPr lang="fr-FR" sz="2000" dirty="0"/>
              <a:t>de </a:t>
            </a:r>
            <a:r>
              <a:rPr lang="fr-FR" sz="2000" dirty="0" err="1"/>
              <a:t>Yasujirô</a:t>
            </a:r>
            <a:r>
              <a:rPr lang="fr-FR" sz="2000" dirty="0"/>
              <a:t> </a:t>
            </a:r>
            <a:r>
              <a:rPr lang="fr-FR" sz="2000" dirty="0" smtClean="0"/>
              <a:t>Ozu, 1978</a:t>
            </a:r>
            <a:endParaRPr lang="fr-FR" sz="2000" dirty="0"/>
          </a:p>
          <a:p>
            <a:pPr lvl="2"/>
            <a:r>
              <a:rPr lang="fr-FR" sz="2000" dirty="0" err="1" smtClean="0"/>
              <a:t>Sanjuro</a:t>
            </a:r>
            <a:r>
              <a:rPr lang="fr-FR" sz="2000" dirty="0" smtClean="0"/>
              <a:t> </a:t>
            </a:r>
            <a:r>
              <a:rPr lang="fr-FR" sz="2000" dirty="0"/>
              <a:t>de Akira </a:t>
            </a:r>
            <a:r>
              <a:rPr lang="fr-FR" sz="2000" dirty="0" smtClean="0"/>
              <a:t>Kurosawa, 1999</a:t>
            </a:r>
            <a:endParaRPr lang="fr-FR" sz="2000" dirty="0"/>
          </a:p>
          <a:p>
            <a:pPr lvl="2"/>
            <a:r>
              <a:rPr lang="fr-FR" sz="2000" dirty="0" smtClean="0"/>
              <a:t>Un homme d’exception de Ron Howard, 2002</a:t>
            </a:r>
          </a:p>
          <a:p>
            <a:pPr lvl="2"/>
            <a:r>
              <a:rPr lang="fr-FR" sz="2000" dirty="0" smtClean="0"/>
              <a:t>The </a:t>
            </a:r>
            <a:r>
              <a:rPr lang="fr-FR" sz="2000" dirty="0"/>
              <a:t>taste of </a:t>
            </a:r>
            <a:r>
              <a:rPr lang="fr-FR" sz="2000" dirty="0" err="1" smtClean="0"/>
              <a:t>tea</a:t>
            </a:r>
            <a:r>
              <a:rPr lang="fr-FR" sz="2000" dirty="0" smtClean="0"/>
              <a:t> </a:t>
            </a:r>
            <a:r>
              <a:rPr lang="fr-FR" sz="2000" dirty="0"/>
              <a:t>de </a:t>
            </a:r>
            <a:r>
              <a:rPr lang="fr-FR" sz="2000" dirty="0" err="1" smtClean="0"/>
              <a:t>Ishii</a:t>
            </a:r>
            <a:r>
              <a:rPr lang="fr-FR" sz="2000" dirty="0" smtClean="0"/>
              <a:t> </a:t>
            </a:r>
            <a:r>
              <a:rPr lang="fr-FR" sz="2000" dirty="0" err="1"/>
              <a:t>Katsuhito</a:t>
            </a:r>
            <a:r>
              <a:rPr lang="fr-FR" sz="2000" dirty="0"/>
              <a:t>, 2005</a:t>
            </a:r>
          </a:p>
          <a:p>
            <a:pPr lvl="2"/>
            <a:r>
              <a:rPr lang="fr-FR" sz="2000" dirty="0"/>
              <a:t>Le </a:t>
            </a:r>
            <a:r>
              <a:rPr lang="fr-FR" sz="2000" dirty="0" smtClean="0"/>
              <a:t>Hérisson de </a:t>
            </a:r>
            <a:r>
              <a:rPr lang="fr-FR" sz="2000" dirty="0"/>
              <a:t>Mona </a:t>
            </a:r>
            <a:r>
              <a:rPr lang="fr-FR" sz="2000" dirty="0" err="1"/>
              <a:t>Achache</a:t>
            </a:r>
            <a:r>
              <a:rPr lang="fr-FR" sz="2000" dirty="0"/>
              <a:t>, 2009</a:t>
            </a:r>
          </a:p>
          <a:p>
            <a:r>
              <a:rPr lang="fr-FR" sz="2800" b="1" dirty="0" smtClean="0"/>
              <a:t>Des séries télévisées également :</a:t>
            </a:r>
          </a:p>
          <a:p>
            <a:pPr lvl="2"/>
            <a:r>
              <a:rPr lang="fr-FR" sz="2000" dirty="0"/>
              <a:t>12 </a:t>
            </a:r>
            <a:r>
              <a:rPr lang="fr-FR" sz="2000" dirty="0" err="1" smtClean="0"/>
              <a:t>Monkeys</a:t>
            </a:r>
            <a:r>
              <a:rPr lang="fr-FR" sz="2000" dirty="0" smtClean="0"/>
              <a:t>, 2015, 4 saisons (47 épisodes)</a:t>
            </a:r>
          </a:p>
          <a:p>
            <a:pPr lvl="2"/>
            <a:r>
              <a:rPr lang="fr-FR" sz="2000" dirty="0" err="1" smtClean="0"/>
              <a:t>Altered</a:t>
            </a:r>
            <a:r>
              <a:rPr lang="fr-FR" sz="2000" dirty="0" smtClean="0"/>
              <a:t> </a:t>
            </a:r>
            <a:r>
              <a:rPr lang="fr-FR" sz="2000" dirty="0" err="1" smtClean="0"/>
              <a:t>Carbon</a:t>
            </a:r>
            <a:r>
              <a:rPr lang="fr-FR" sz="2000" dirty="0" smtClean="0"/>
              <a:t>, 2018, 1 saison (10 épisodes)</a:t>
            </a:r>
            <a:endParaRPr lang="fr-FR" sz="2000" dirty="0"/>
          </a:p>
          <a:p>
            <a:r>
              <a:rPr lang="fr-FR" sz="2800" b="1" dirty="0" smtClean="0"/>
              <a:t>Egalement des dessins animés pour la télévision :</a:t>
            </a:r>
          </a:p>
          <a:p>
            <a:pPr lvl="2"/>
            <a:r>
              <a:rPr lang="fr-FR" sz="2000" dirty="0" smtClean="0"/>
              <a:t>Le </a:t>
            </a:r>
            <a:r>
              <a:rPr lang="fr-FR" sz="2000" dirty="0"/>
              <a:t>manga </a:t>
            </a:r>
            <a:r>
              <a:rPr lang="fr-FR" sz="2000" dirty="0" smtClean="0"/>
              <a:t>Hikaru no Go a </a:t>
            </a:r>
            <a:r>
              <a:rPr lang="fr-FR" sz="2000" dirty="0"/>
              <a:t>connu </a:t>
            </a:r>
            <a:r>
              <a:rPr lang="fr-FR" sz="2000" dirty="0" smtClean="0"/>
              <a:t>un tel succès qu’il </a:t>
            </a:r>
            <a:r>
              <a:rPr lang="fr-FR" sz="2000" dirty="0"/>
              <a:t>a </a:t>
            </a:r>
            <a:r>
              <a:rPr lang="fr-FR" sz="2000" dirty="0" smtClean="0"/>
              <a:t>été adapté en </a:t>
            </a:r>
            <a:r>
              <a:rPr lang="fr-FR" sz="2000" dirty="0"/>
              <a:t>dessin animé pour la télévision entre 2001 et 2003 (75 épisodes</a:t>
            </a:r>
            <a:r>
              <a:rPr lang="fr-FR" sz="2000" dirty="0" smtClean="0"/>
              <a:t>)</a:t>
            </a:r>
          </a:p>
          <a:p>
            <a:pPr lvl="2"/>
            <a:r>
              <a:rPr lang="fr-FR" sz="2000" dirty="0" err="1"/>
              <a:t>Wangu</a:t>
            </a:r>
            <a:r>
              <a:rPr lang="fr-FR" sz="2000" dirty="0"/>
              <a:t> </a:t>
            </a:r>
            <a:r>
              <a:rPr lang="fr-FR" sz="2000" dirty="0" err="1"/>
              <a:t>Xian</a:t>
            </a:r>
            <a:r>
              <a:rPr lang="fr-FR" sz="2000" dirty="0"/>
              <a:t> </a:t>
            </a:r>
            <a:r>
              <a:rPr lang="fr-FR" sz="2000" dirty="0" err="1" smtClean="0"/>
              <a:t>Qiong</a:t>
            </a:r>
            <a:r>
              <a:rPr lang="fr-FR" sz="2000" dirty="0"/>
              <a:t> </a:t>
            </a:r>
            <a:r>
              <a:rPr lang="fr-FR" sz="2000" dirty="0" smtClean="0"/>
              <a:t>"</a:t>
            </a:r>
            <a:r>
              <a:rPr lang="fr-FR" sz="2000" dirty="0" err="1"/>
              <a:t>Everlasting</a:t>
            </a:r>
            <a:r>
              <a:rPr lang="fr-FR" sz="2000" dirty="0"/>
              <a:t> </a:t>
            </a:r>
            <a:r>
              <a:rPr lang="fr-FR" sz="2000" dirty="0" err="1"/>
              <a:t>immortal</a:t>
            </a:r>
            <a:r>
              <a:rPr lang="fr-FR" sz="2000" dirty="0"/>
              <a:t> </a:t>
            </a:r>
            <a:r>
              <a:rPr lang="fr-FR" sz="2000" dirty="0" smtClean="0"/>
              <a:t>firmament", 2018</a:t>
            </a:r>
            <a:endParaRPr lang="fr-FR" sz="2000" dirty="0"/>
          </a:p>
          <a:p>
            <a:pPr lvl="1"/>
            <a:endParaRPr lang="fr-FR" sz="2400" dirty="0"/>
          </a:p>
        </p:txBody>
      </p:sp>
      <p:sp>
        <p:nvSpPr>
          <p:cNvPr id="4" name="Titre 1"/>
          <p:cNvSpPr>
            <a:spLocks noGrp="1"/>
          </p:cNvSpPr>
          <p:nvPr>
            <p:ph type="title"/>
          </p:nvPr>
        </p:nvSpPr>
        <p:spPr/>
        <p:txBody>
          <a:bodyPr>
            <a:noAutofit/>
          </a:bodyPr>
          <a:lstStyle/>
          <a:p>
            <a:r>
              <a:rPr lang="fr-FR" sz="2800" dirty="0" smtClean="0"/>
              <a:t>Société actuelle / Cinéma et télévision</a:t>
            </a:r>
            <a:endParaRPr lang="fr-FR" sz="2800" dirty="0"/>
          </a:p>
        </p:txBody>
      </p:sp>
    </p:spTree>
    <p:extLst>
      <p:ext uri="{BB962C8B-B14F-4D97-AF65-F5344CB8AC3E}">
        <p14:creationId xmlns:p14="http://schemas.microsoft.com/office/powerpoint/2010/main" val="3194566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4624" y="5745904"/>
            <a:ext cx="1499714" cy="1112096"/>
          </a:xfrm>
          <a:prstGeom prst="rect">
            <a:avLst/>
          </a:prstGeom>
        </p:spPr>
      </p:pic>
      <p:sp>
        <p:nvSpPr>
          <p:cNvPr id="2" name="Titre 1"/>
          <p:cNvSpPr>
            <a:spLocks noGrp="1"/>
          </p:cNvSpPr>
          <p:nvPr>
            <p:ph type="title"/>
          </p:nvPr>
        </p:nvSpPr>
        <p:spPr/>
        <p:txBody>
          <a:bodyPr>
            <a:normAutofit fontScale="90000"/>
          </a:bodyPr>
          <a:lstStyle/>
          <a:p>
            <a:r>
              <a:rPr lang="fr-FR" dirty="0" smtClean="0"/>
              <a:t>Règles du jeu</a:t>
            </a:r>
            <a:endParaRPr lang="fr-FR" dirty="0"/>
          </a:p>
        </p:txBody>
      </p:sp>
      <p:sp>
        <p:nvSpPr>
          <p:cNvPr id="3" name="Espace réservé du contenu 2"/>
          <p:cNvSpPr>
            <a:spLocks noGrp="1"/>
          </p:cNvSpPr>
          <p:nvPr>
            <p:ph idx="1"/>
          </p:nvPr>
        </p:nvSpPr>
        <p:spPr>
          <a:xfrm>
            <a:off x="238897" y="917190"/>
            <a:ext cx="8415706" cy="4937200"/>
          </a:xfrm>
        </p:spPr>
        <p:txBody>
          <a:bodyPr>
            <a:normAutofit fontScale="62500" lnSpcReduction="20000"/>
          </a:bodyPr>
          <a:lstStyle/>
          <a:p>
            <a:endParaRPr lang="fr-FR" dirty="0" smtClean="0"/>
          </a:p>
          <a:p>
            <a:r>
              <a:rPr lang="fr-FR" b="1" dirty="0" smtClean="0">
                <a:latin typeface="Liberation Sans"/>
              </a:rPr>
              <a:t>Il n’existe que 3 règles au jeu de go ce qui en fait un jeu extrêmement facile à apprendre</a:t>
            </a:r>
          </a:p>
          <a:p>
            <a:pPr lvl="1"/>
            <a:r>
              <a:rPr lang="fr-FR" b="1" dirty="0">
                <a:latin typeface="Liberation Sans"/>
              </a:rPr>
              <a:t>Règle 1 </a:t>
            </a:r>
            <a:r>
              <a:rPr lang="fr-FR" b="1" dirty="0" smtClean="0">
                <a:latin typeface="Liberation Sans"/>
              </a:rPr>
              <a:t>: </a:t>
            </a:r>
            <a:r>
              <a:rPr lang="fr-FR" dirty="0" smtClean="0">
                <a:latin typeface="Liberation Sans"/>
              </a:rPr>
              <a:t>pierre </a:t>
            </a:r>
            <a:r>
              <a:rPr lang="fr-FR" dirty="0">
                <a:latin typeface="Liberation Sans"/>
              </a:rPr>
              <a:t>/ </a:t>
            </a:r>
            <a:r>
              <a:rPr lang="fr-FR" dirty="0" smtClean="0">
                <a:latin typeface="Liberation Sans"/>
              </a:rPr>
              <a:t>groupe et libertés</a:t>
            </a:r>
            <a:endParaRPr lang="fr-FR" dirty="0">
              <a:latin typeface="Liberation Sans"/>
            </a:endParaRPr>
          </a:p>
          <a:p>
            <a:pPr lvl="1"/>
            <a:r>
              <a:rPr lang="fr-FR" b="1" dirty="0" smtClean="0">
                <a:latin typeface="Liberation Sans"/>
              </a:rPr>
              <a:t>Règle </a:t>
            </a:r>
            <a:r>
              <a:rPr lang="fr-FR" b="1" dirty="0">
                <a:latin typeface="Liberation Sans"/>
              </a:rPr>
              <a:t>2 </a:t>
            </a:r>
            <a:r>
              <a:rPr lang="fr-FR" b="1" dirty="0" smtClean="0">
                <a:latin typeface="Liberation Sans"/>
              </a:rPr>
              <a:t>: </a:t>
            </a:r>
            <a:r>
              <a:rPr lang="fr-FR" dirty="0" smtClean="0">
                <a:latin typeface="Liberation Sans"/>
              </a:rPr>
              <a:t>la capture d’une pierre / d’un groupe</a:t>
            </a:r>
            <a:endParaRPr lang="fr-FR" dirty="0">
              <a:latin typeface="Liberation Sans"/>
            </a:endParaRPr>
          </a:p>
          <a:p>
            <a:pPr lvl="1"/>
            <a:r>
              <a:rPr lang="fr-FR" b="1" dirty="0" smtClean="0">
                <a:latin typeface="Liberation Sans"/>
              </a:rPr>
              <a:t>Règle </a:t>
            </a:r>
            <a:r>
              <a:rPr lang="fr-FR" b="1" dirty="0">
                <a:latin typeface="Liberation Sans"/>
              </a:rPr>
              <a:t>3 </a:t>
            </a:r>
            <a:r>
              <a:rPr lang="fr-FR" b="1" dirty="0" smtClean="0">
                <a:latin typeface="Liberation Sans"/>
              </a:rPr>
              <a:t>: </a:t>
            </a:r>
            <a:r>
              <a:rPr lang="fr-FR" dirty="0" smtClean="0">
                <a:latin typeface="Liberation Sans"/>
              </a:rPr>
              <a:t>les points</a:t>
            </a:r>
          </a:p>
          <a:p>
            <a:pPr lvl="3"/>
            <a:endParaRPr lang="fr-FR" b="1" dirty="0">
              <a:latin typeface="Liberation Sans"/>
            </a:endParaRPr>
          </a:p>
          <a:p>
            <a:r>
              <a:rPr lang="fr-FR" b="1" dirty="0" smtClean="0">
                <a:latin typeface="Liberation Sans"/>
              </a:rPr>
              <a:t>En sus : une tradition</a:t>
            </a:r>
          </a:p>
          <a:p>
            <a:pPr lvl="1"/>
            <a:r>
              <a:rPr lang="fr-FR" dirty="0" smtClean="0">
                <a:latin typeface="Liberation Sans"/>
              </a:rPr>
              <a:t>Noir joue le premier coup de la partie</a:t>
            </a:r>
          </a:p>
          <a:p>
            <a:pPr lvl="1"/>
            <a:r>
              <a:rPr lang="fr-FR" dirty="0" smtClean="0">
                <a:latin typeface="Liberation Sans"/>
              </a:rPr>
              <a:t>Blanc joue le dernier coup de la partie</a:t>
            </a:r>
          </a:p>
          <a:p>
            <a:pPr lvl="2"/>
            <a:endParaRPr lang="fr-FR" dirty="0" smtClean="0">
              <a:latin typeface="Liberation Sans"/>
            </a:endParaRPr>
          </a:p>
          <a:p>
            <a:r>
              <a:rPr lang="fr-FR" b="1" dirty="0" smtClean="0">
                <a:latin typeface="Liberation Sans"/>
              </a:rPr>
              <a:t>Et une conséquence de cette tradition</a:t>
            </a:r>
          </a:p>
          <a:p>
            <a:pPr lvl="1"/>
            <a:r>
              <a:rPr lang="fr-FR" dirty="0" smtClean="0">
                <a:latin typeface="Liberation Sans"/>
              </a:rPr>
              <a:t>Comme noir commence, cela représente un avantage</a:t>
            </a:r>
          </a:p>
          <a:p>
            <a:pPr lvl="1"/>
            <a:r>
              <a:rPr lang="fr-FR" dirty="0" smtClean="0">
                <a:latin typeface="Liberation Sans"/>
              </a:rPr>
              <a:t>L’avantage est compensé en donnant des points d’avance à blanc</a:t>
            </a:r>
          </a:p>
          <a:p>
            <a:pPr lvl="1"/>
            <a:r>
              <a:rPr lang="fr-FR" dirty="0" smtClean="0">
                <a:latin typeface="Liberation Sans"/>
              </a:rPr>
              <a:t>C’est ce qu’on appelle le komi</a:t>
            </a:r>
          </a:p>
          <a:p>
            <a:pPr lvl="1"/>
            <a:r>
              <a:rPr lang="fr-FR" dirty="0" smtClean="0">
                <a:latin typeface="Liberation Sans"/>
              </a:rPr>
              <a:t>Le komi actuel est de 7,5 points </a:t>
            </a:r>
          </a:p>
          <a:p>
            <a:pPr marL="914400" lvl="2" indent="0">
              <a:buNone/>
            </a:pPr>
            <a:r>
              <a:rPr lang="fr-FR" dirty="0" smtClean="0">
                <a:latin typeface="Liberation Sans"/>
              </a:rPr>
              <a:t>(le demi-point évite que les parties finissent ex-aequo)</a:t>
            </a:r>
            <a:endParaRPr lang="fr-FR" dirty="0">
              <a:latin typeface="Liberation Sans"/>
            </a:endParaRPr>
          </a:p>
          <a:p>
            <a:pPr lvl="1"/>
            <a:endParaRPr lang="fr-FR" dirty="0"/>
          </a:p>
        </p:txBody>
      </p:sp>
      <p:sp>
        <p:nvSpPr>
          <p:cNvPr id="4" name="Rectangle 3"/>
          <p:cNvSpPr/>
          <p:nvPr/>
        </p:nvSpPr>
        <p:spPr>
          <a:xfrm>
            <a:off x="241033" y="6033029"/>
            <a:ext cx="7195727" cy="646331"/>
          </a:xfrm>
          <a:prstGeom prst="rect">
            <a:avLst/>
          </a:prstGeom>
          <a:ln w="38100">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i="1" dirty="0" smtClean="0">
                <a:solidFill>
                  <a:srgbClr val="0070C0"/>
                </a:solidFill>
              </a:rPr>
              <a:t>Merci à </a:t>
            </a:r>
            <a:r>
              <a:rPr lang="fr-FR" b="1" i="1" dirty="0" smtClean="0">
                <a:solidFill>
                  <a:srgbClr val="0070C0"/>
                </a:solidFill>
              </a:rPr>
              <a:t>Clément </a:t>
            </a:r>
            <a:r>
              <a:rPr lang="fr-FR" b="1" i="1" dirty="0">
                <a:solidFill>
                  <a:srgbClr val="0070C0"/>
                </a:solidFill>
              </a:rPr>
              <a:t>Béni</a:t>
            </a:r>
            <a:r>
              <a:rPr lang="fr-FR" i="1" dirty="0">
                <a:solidFill>
                  <a:srgbClr val="0070C0"/>
                </a:solidFill>
              </a:rPr>
              <a:t>, secrétaire et responsable communication de la </a:t>
            </a:r>
            <a:r>
              <a:rPr lang="fr-FR" i="1" dirty="0" smtClean="0">
                <a:solidFill>
                  <a:srgbClr val="0070C0"/>
                </a:solidFill>
              </a:rPr>
              <a:t>FFG, qui m’a fourni le contenu des diapos qui suivent</a:t>
            </a:r>
            <a:endParaRPr lang="fr-FR" i="1" dirty="0">
              <a:solidFill>
                <a:srgbClr val="0070C0"/>
              </a:solidFill>
            </a:endParaRPr>
          </a:p>
        </p:txBody>
      </p:sp>
    </p:spTree>
    <p:extLst>
      <p:ext uri="{BB962C8B-B14F-4D97-AF65-F5344CB8AC3E}">
        <p14:creationId xmlns:p14="http://schemas.microsoft.com/office/powerpoint/2010/main" val="4107308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Règles du jeu / Le matériel</a:t>
            </a:r>
            <a:endParaRPr lang="fr-FR" dirty="0"/>
          </a:p>
        </p:txBody>
      </p:sp>
      <p:sp>
        <p:nvSpPr>
          <p:cNvPr id="3" name="Espace réservé du contenu 2"/>
          <p:cNvSpPr>
            <a:spLocks noGrp="1"/>
          </p:cNvSpPr>
          <p:nvPr>
            <p:ph idx="1"/>
          </p:nvPr>
        </p:nvSpPr>
        <p:spPr>
          <a:xfrm>
            <a:off x="334736" y="1289956"/>
            <a:ext cx="6846359" cy="5282293"/>
          </a:xfrm>
        </p:spPr>
        <p:txBody>
          <a:bodyPr/>
          <a:lstStyle/>
          <a:p>
            <a:pPr marL="0" indent="0">
              <a:buNone/>
            </a:pPr>
            <a:r>
              <a:rPr lang="fr-FR" sz="2800" dirty="0" smtClean="0"/>
              <a:t>Des pions appelés pierres et </a:t>
            </a:r>
          </a:p>
          <a:p>
            <a:pPr marL="0" indent="0">
              <a:buNone/>
            </a:pPr>
            <a:r>
              <a:rPr lang="fr-FR" sz="2800" dirty="0" smtClean="0"/>
              <a:t>un plateau de jeu appelé </a:t>
            </a:r>
            <a:r>
              <a:rPr lang="fr-FR" sz="2800" dirty="0" err="1" smtClean="0"/>
              <a:t>goban</a:t>
            </a:r>
            <a:r>
              <a:rPr lang="fr-FR" sz="2800" dirty="0" smtClean="0"/>
              <a:t>		</a:t>
            </a:r>
          </a:p>
        </p:txBody>
      </p:sp>
      <p:pic>
        <p:nvPicPr>
          <p:cNvPr id="4" name="Image 3"/>
          <p:cNvPicPr>
            <a:picLocks noChangeAspect="1"/>
          </p:cNvPicPr>
          <p:nvPr/>
        </p:nvPicPr>
        <p:blipFill>
          <a:blip r:embed="rId2"/>
          <a:stretch>
            <a:fillRect/>
          </a:stretch>
        </p:blipFill>
        <p:spPr>
          <a:xfrm>
            <a:off x="238897" y="2772729"/>
            <a:ext cx="3971318" cy="3971318"/>
          </a:xfrm>
          <a:prstGeom prst="rect">
            <a:avLst/>
          </a:prstGeom>
        </p:spPr>
      </p:pic>
      <p:pic>
        <p:nvPicPr>
          <p:cNvPr id="5" name="Image 4"/>
          <p:cNvPicPr>
            <a:picLocks noChangeAspect="1"/>
          </p:cNvPicPr>
          <p:nvPr/>
        </p:nvPicPr>
        <p:blipFill>
          <a:blip r:embed="rId3"/>
          <a:stretch>
            <a:fillRect/>
          </a:stretch>
        </p:blipFill>
        <p:spPr>
          <a:xfrm>
            <a:off x="4358091" y="4022514"/>
            <a:ext cx="2664035" cy="2664035"/>
          </a:xfrm>
          <a:prstGeom prst="rect">
            <a:avLst/>
          </a:prstGeom>
        </p:spPr>
      </p:pic>
      <p:pic>
        <p:nvPicPr>
          <p:cNvPr id="6" name="Image 5"/>
          <p:cNvPicPr>
            <a:picLocks noChangeAspect="1"/>
          </p:cNvPicPr>
          <p:nvPr/>
        </p:nvPicPr>
        <p:blipFill>
          <a:blip r:embed="rId4"/>
          <a:stretch>
            <a:fillRect/>
          </a:stretch>
        </p:blipFill>
        <p:spPr>
          <a:xfrm>
            <a:off x="7181095" y="4850127"/>
            <a:ext cx="1836422" cy="1836422"/>
          </a:xfrm>
          <a:prstGeom prst="rect">
            <a:avLst/>
          </a:prstGeom>
        </p:spPr>
      </p:pic>
      <p:sp>
        <p:nvSpPr>
          <p:cNvPr id="7" name="ZoneTexte 6"/>
          <p:cNvSpPr txBox="1"/>
          <p:nvPr/>
        </p:nvSpPr>
        <p:spPr>
          <a:xfrm>
            <a:off x="588723" y="2425880"/>
            <a:ext cx="3271665" cy="369332"/>
          </a:xfrm>
          <a:prstGeom prst="rect">
            <a:avLst/>
          </a:prstGeom>
          <a:noFill/>
        </p:spPr>
        <p:txBody>
          <a:bodyPr wrap="none" rtlCol="0">
            <a:spAutoFit/>
          </a:bodyPr>
          <a:lstStyle/>
          <a:p>
            <a:r>
              <a:rPr lang="fr-FR" dirty="0">
                <a:solidFill>
                  <a:srgbClr val="0070C0"/>
                </a:solidFill>
              </a:rPr>
              <a:t>T</a:t>
            </a:r>
            <a:r>
              <a:rPr lang="fr-FR" dirty="0" smtClean="0">
                <a:solidFill>
                  <a:srgbClr val="0070C0"/>
                </a:solidFill>
              </a:rPr>
              <a:t>aille normale de </a:t>
            </a:r>
            <a:r>
              <a:rPr lang="fr-FR" dirty="0" err="1" smtClean="0">
                <a:solidFill>
                  <a:srgbClr val="0070C0"/>
                </a:solidFill>
              </a:rPr>
              <a:t>goban</a:t>
            </a:r>
            <a:r>
              <a:rPr lang="fr-FR" dirty="0" smtClean="0">
                <a:solidFill>
                  <a:srgbClr val="0070C0"/>
                </a:solidFill>
              </a:rPr>
              <a:t> : 19 x 19</a:t>
            </a:r>
            <a:endParaRPr lang="fr-FR" dirty="0">
              <a:solidFill>
                <a:srgbClr val="0070C0"/>
              </a:solidFill>
            </a:endParaRPr>
          </a:p>
        </p:txBody>
      </p:sp>
      <p:sp>
        <p:nvSpPr>
          <p:cNvPr id="8" name="ZoneTexte 7"/>
          <p:cNvSpPr txBox="1"/>
          <p:nvPr/>
        </p:nvSpPr>
        <p:spPr>
          <a:xfrm>
            <a:off x="4571596" y="3572091"/>
            <a:ext cx="2237023" cy="369332"/>
          </a:xfrm>
          <a:prstGeom prst="rect">
            <a:avLst/>
          </a:prstGeom>
          <a:noFill/>
        </p:spPr>
        <p:txBody>
          <a:bodyPr wrap="none" rtlCol="0">
            <a:spAutoFit/>
          </a:bodyPr>
          <a:lstStyle/>
          <a:p>
            <a:r>
              <a:rPr lang="fr-FR" dirty="0" smtClean="0">
                <a:solidFill>
                  <a:srgbClr val="0070C0"/>
                </a:solidFill>
              </a:rPr>
              <a:t>Taille réduite : 13 x 13</a:t>
            </a:r>
            <a:endParaRPr lang="fr-FR" dirty="0">
              <a:solidFill>
                <a:srgbClr val="0070C0"/>
              </a:solidFill>
            </a:endParaRPr>
          </a:p>
        </p:txBody>
      </p:sp>
      <p:sp>
        <p:nvSpPr>
          <p:cNvPr id="9" name="ZoneTexte 8"/>
          <p:cNvSpPr txBox="1"/>
          <p:nvPr/>
        </p:nvSpPr>
        <p:spPr>
          <a:xfrm>
            <a:off x="7359171" y="4203796"/>
            <a:ext cx="1563761" cy="646331"/>
          </a:xfrm>
          <a:prstGeom prst="rect">
            <a:avLst/>
          </a:prstGeom>
          <a:noFill/>
        </p:spPr>
        <p:txBody>
          <a:bodyPr wrap="none" rtlCol="0">
            <a:spAutoFit/>
          </a:bodyPr>
          <a:lstStyle/>
          <a:p>
            <a:pPr algn="ctr"/>
            <a:r>
              <a:rPr lang="fr-FR" dirty="0" smtClean="0">
                <a:solidFill>
                  <a:srgbClr val="0070C0"/>
                </a:solidFill>
              </a:rPr>
              <a:t>Taille réduite : </a:t>
            </a:r>
          </a:p>
          <a:p>
            <a:pPr algn="ctr"/>
            <a:r>
              <a:rPr lang="fr-FR" dirty="0" smtClean="0">
                <a:solidFill>
                  <a:srgbClr val="0070C0"/>
                </a:solidFill>
              </a:rPr>
              <a:t>9 x 9</a:t>
            </a:r>
            <a:endParaRPr lang="fr-FR" dirty="0">
              <a:solidFill>
                <a:srgbClr val="0070C0"/>
              </a:solidFill>
            </a:endParaRPr>
          </a:p>
        </p:txBody>
      </p:sp>
      <p:pic>
        <p:nvPicPr>
          <p:cNvPr id="10" name="Image 9"/>
          <p:cNvPicPr>
            <a:picLocks noChangeAspect="1"/>
          </p:cNvPicPr>
          <p:nvPr/>
        </p:nvPicPr>
        <p:blipFill>
          <a:blip r:embed="rId5"/>
          <a:stretch>
            <a:fillRect/>
          </a:stretch>
        </p:blipFill>
        <p:spPr>
          <a:xfrm>
            <a:off x="7181096" y="1117396"/>
            <a:ext cx="1861618" cy="2792428"/>
          </a:xfrm>
          <a:prstGeom prst="rect">
            <a:avLst/>
          </a:prstGeom>
        </p:spPr>
      </p:pic>
    </p:spTree>
    <p:extLst>
      <p:ext uri="{BB962C8B-B14F-4D97-AF65-F5344CB8AC3E}">
        <p14:creationId xmlns:p14="http://schemas.microsoft.com/office/powerpoint/2010/main" val="1877387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Shape 2"/>
          <p:cNvSpPr txBox="1"/>
          <p:nvPr/>
        </p:nvSpPr>
        <p:spPr>
          <a:xfrm>
            <a:off x="457172" y="2386564"/>
            <a:ext cx="8228763" cy="4534490"/>
          </a:xfrm>
          <a:prstGeom prst="rect">
            <a:avLst/>
          </a:prstGeom>
          <a:noFill/>
          <a:ln>
            <a:noFill/>
          </a:ln>
        </p:spPr>
        <p:txBody>
          <a:bodyPr lIns="0" tIns="0" rIns="0" bIns="0">
            <a:normAutofit/>
          </a:bodyPr>
          <a:lstStyle/>
          <a:p>
            <a:r>
              <a:rPr lang="fr-FR" sz="2903" u="sng" spc="-1">
                <a:solidFill>
                  <a:srgbClr val="004586"/>
                </a:solidFill>
                <a:latin typeface="Arial"/>
              </a:rPr>
              <a:t>Règle 1 :</a:t>
            </a:r>
            <a:r>
              <a:rPr lang="fr-FR" sz="2903" spc="-1">
                <a:solidFill>
                  <a:srgbClr val="004586"/>
                </a:solidFill>
                <a:latin typeface="Arial"/>
              </a:rPr>
              <a:t> pierre / groupe</a:t>
            </a:r>
          </a:p>
        </p:txBody>
      </p:sp>
      <p:pic>
        <p:nvPicPr>
          <p:cNvPr id="107" name="Image 106"/>
          <p:cNvPicPr/>
          <p:nvPr/>
        </p:nvPicPr>
        <p:blipFill>
          <a:blip r:embed="rId2"/>
          <a:stretch/>
        </p:blipFill>
        <p:spPr>
          <a:xfrm>
            <a:off x="3276288" y="3339767"/>
            <a:ext cx="2591184" cy="2591184"/>
          </a:xfrm>
          <a:prstGeom prst="rect">
            <a:avLst/>
          </a:prstGeom>
          <a:ln>
            <a:noFill/>
          </a:ln>
        </p:spPr>
      </p:pic>
      <p:pic>
        <p:nvPicPr>
          <p:cNvPr id="108" name="Image 107"/>
          <p:cNvPicPr/>
          <p:nvPr/>
        </p:nvPicPr>
        <p:blipFill>
          <a:blip r:embed="rId3"/>
          <a:stretch/>
        </p:blipFill>
        <p:spPr>
          <a:xfrm>
            <a:off x="3276288" y="3341399"/>
            <a:ext cx="2591184" cy="2591184"/>
          </a:xfrm>
          <a:prstGeom prst="rect">
            <a:avLst/>
          </a:prstGeom>
          <a:ln>
            <a:noFill/>
          </a:ln>
        </p:spPr>
      </p:pic>
      <p:pic>
        <p:nvPicPr>
          <p:cNvPr id="109" name="Image 108"/>
          <p:cNvPicPr/>
          <p:nvPr/>
        </p:nvPicPr>
        <p:blipFill>
          <a:blip r:embed="rId4"/>
          <a:stretch/>
        </p:blipFill>
        <p:spPr>
          <a:xfrm>
            <a:off x="3276288" y="3341399"/>
            <a:ext cx="2591184" cy="2591184"/>
          </a:xfrm>
          <a:prstGeom prst="rect">
            <a:avLst/>
          </a:prstGeom>
          <a:ln>
            <a:noFill/>
          </a:ln>
        </p:spPr>
      </p:pic>
      <p:pic>
        <p:nvPicPr>
          <p:cNvPr id="110" name="Image 109"/>
          <p:cNvPicPr/>
          <p:nvPr/>
        </p:nvPicPr>
        <p:blipFill>
          <a:blip r:embed="rId5"/>
          <a:stretch/>
        </p:blipFill>
        <p:spPr>
          <a:xfrm>
            <a:off x="3276288" y="3341399"/>
            <a:ext cx="2591184" cy="2591184"/>
          </a:xfrm>
          <a:prstGeom prst="rect">
            <a:avLst/>
          </a:prstGeom>
          <a:ln>
            <a:noFill/>
          </a:ln>
        </p:spPr>
      </p:pic>
      <p:sp>
        <p:nvSpPr>
          <p:cNvPr id="111" name="Freeform 3"/>
          <p:cNvSpPr/>
          <p:nvPr/>
        </p:nvSpPr>
        <p:spPr>
          <a:xfrm>
            <a:off x="2819116" y="2806509"/>
            <a:ext cx="606664" cy="692465"/>
          </a:xfrm>
          <a:custGeom>
            <a:avLst/>
            <a:gdLst/>
            <a:ahLst/>
            <a:cxnLst/>
            <a:rect l="0" t="0" r="r" b="b"/>
            <a:pathLst>
              <a:path w="1801" h="2001">
                <a:moveTo>
                  <a:pt x="0" y="0"/>
                </a:moveTo>
                <a:lnTo>
                  <a:pt x="1800" y="2000"/>
                </a:lnTo>
              </a:path>
            </a:pathLst>
          </a:custGeom>
          <a:noFill/>
          <a:ln w="38100">
            <a:solidFill>
              <a:srgbClr val="000000"/>
            </a:solidFill>
            <a:tailEnd type="triangle" w="med" len="med"/>
          </a:ln>
        </p:spPr>
      </p:sp>
      <p:sp>
        <p:nvSpPr>
          <p:cNvPr id="112" name="Freeform 4"/>
          <p:cNvSpPr/>
          <p:nvPr/>
        </p:nvSpPr>
        <p:spPr>
          <a:xfrm>
            <a:off x="3918614" y="2806509"/>
            <a:ext cx="849360" cy="1306531"/>
          </a:xfrm>
          <a:custGeom>
            <a:avLst/>
            <a:gdLst/>
            <a:ahLst/>
            <a:cxnLst/>
            <a:rect l="0" t="0" r="r" b="b"/>
            <a:pathLst>
              <a:path w="2601" h="4001">
                <a:moveTo>
                  <a:pt x="0" y="0"/>
                </a:moveTo>
                <a:lnTo>
                  <a:pt x="2600" y="4000"/>
                </a:lnTo>
              </a:path>
            </a:pathLst>
          </a:custGeom>
          <a:noFill/>
          <a:ln w="36000">
            <a:solidFill>
              <a:srgbClr val="000000"/>
            </a:solidFill>
            <a:round/>
            <a:tailEnd type="triangle" w="med" len="med"/>
          </a:ln>
        </p:spPr>
      </p:sp>
      <p:sp>
        <p:nvSpPr>
          <p:cNvPr id="11" name="Titre 1"/>
          <p:cNvSpPr>
            <a:spLocks noGrp="1"/>
          </p:cNvSpPr>
          <p:nvPr>
            <p:ph type="title"/>
          </p:nvPr>
        </p:nvSpPr>
        <p:spPr>
          <a:xfrm>
            <a:off x="238897" y="647067"/>
            <a:ext cx="7200000" cy="491072"/>
          </a:xfrm>
        </p:spPr>
        <p:txBody>
          <a:bodyPr>
            <a:normAutofit fontScale="90000"/>
          </a:bodyPr>
          <a:lstStyle/>
          <a:p>
            <a:r>
              <a:rPr lang="fr-FR" dirty="0" smtClean="0"/>
              <a:t>Règles du jeu</a:t>
            </a:r>
            <a:endParaRPr lang="fr-FR" dirty="0"/>
          </a:p>
        </p:txBody>
      </p:sp>
    </p:spTree>
    <p:extLst>
      <p:ext uri="{BB962C8B-B14F-4D97-AF65-F5344CB8AC3E}">
        <p14:creationId xmlns:p14="http://schemas.microsoft.com/office/powerpoint/2010/main" val="312558450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wipe(up)">
                                      <p:cBhvr additive="repl">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wipe(up)">
                                      <p:cBhvr additive="repl">
                                        <p:cTn id="28"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Origine</a:t>
            </a:r>
            <a:endParaRPr lang="fr-FR" dirty="0"/>
          </a:p>
        </p:txBody>
      </p:sp>
      <p:sp>
        <p:nvSpPr>
          <p:cNvPr id="4" name="Espace réservé du texte 2"/>
          <p:cNvSpPr txBox="1">
            <a:spLocks noGrp="1"/>
          </p:cNvSpPr>
          <p:nvPr>
            <p:ph idx="1"/>
          </p:nvPr>
        </p:nvSpPr>
        <p:spPr>
          <a:xfrm>
            <a:off x="226608" y="1127774"/>
            <a:ext cx="7212289" cy="5322454"/>
          </a:xfrm>
        </p:spPr>
        <p:txBody>
          <a:bodyPr>
            <a:normAutofit fontScale="92500" lnSpcReduction="10000"/>
          </a:bodyPr>
          <a:lstStyle/>
          <a:p>
            <a:pPr lvl="0">
              <a:buClr>
                <a:srgbClr val="004586"/>
              </a:buClr>
              <a:buSzPct val="45000"/>
              <a:buFont typeface="StarSymbol"/>
              <a:buChar char="●"/>
            </a:pPr>
            <a:r>
              <a:rPr lang="fr-FR" sz="3200" b="1" dirty="0" smtClean="0"/>
              <a:t>Premières références avérées : Chine</a:t>
            </a:r>
          </a:p>
          <a:p>
            <a:pPr lvl="7">
              <a:buClr>
                <a:srgbClr val="004586"/>
              </a:buClr>
              <a:buSzPct val="45000"/>
              <a:buFont typeface="StarSymbol"/>
              <a:buChar char="●"/>
            </a:pPr>
            <a:endParaRPr lang="fr-FR" sz="1400" dirty="0" smtClean="0"/>
          </a:p>
          <a:p>
            <a:pPr lvl="1">
              <a:buClr>
                <a:srgbClr val="004586"/>
              </a:buClr>
              <a:buSzPct val="45000"/>
              <a:buFont typeface="StarSymbol"/>
              <a:buChar char="●"/>
            </a:pPr>
            <a:r>
              <a:rPr lang="fr-FR" sz="2000" b="1" dirty="0">
                <a:latin typeface="Liberation Sans" pitchFamily="18"/>
              </a:rPr>
              <a:t>E</a:t>
            </a:r>
            <a:r>
              <a:rPr lang="fr-FR" sz="2000" b="1" dirty="0" smtClean="0">
                <a:latin typeface="Liberation Sans" pitchFamily="18"/>
              </a:rPr>
              <a:t>vocation du jeu de go dans « </a:t>
            </a:r>
            <a:r>
              <a:rPr lang="fr-FR" sz="2000" b="1" i="1" dirty="0" smtClean="0">
                <a:latin typeface="Liberation Sans" pitchFamily="18"/>
              </a:rPr>
              <a:t>Annales </a:t>
            </a:r>
            <a:r>
              <a:rPr lang="fr-FR" sz="2000" b="1" i="1" dirty="0">
                <a:latin typeface="Liberation Sans" pitchFamily="18"/>
              </a:rPr>
              <a:t>des Printemps et Automnes » </a:t>
            </a:r>
            <a:r>
              <a:rPr lang="fr-FR" sz="2000" b="1" i="1" dirty="0" smtClean="0">
                <a:latin typeface="Liberation Sans" pitchFamily="18"/>
              </a:rPr>
              <a:t>ou « Annales </a:t>
            </a:r>
            <a:r>
              <a:rPr lang="fr-FR" sz="2000" b="1" i="1" dirty="0">
                <a:latin typeface="Liberation Sans" pitchFamily="18"/>
              </a:rPr>
              <a:t>du pays de </a:t>
            </a:r>
            <a:r>
              <a:rPr lang="fr-FR" sz="2000" b="1" i="1" dirty="0" smtClean="0">
                <a:latin typeface="Liberation Sans" pitchFamily="18"/>
              </a:rPr>
              <a:t>Lu » </a:t>
            </a:r>
          </a:p>
          <a:p>
            <a:pPr lvl="2">
              <a:buClr>
                <a:srgbClr val="004586"/>
              </a:buClr>
              <a:buSzPct val="45000"/>
              <a:buFont typeface="StarSymbol"/>
              <a:buChar char="●"/>
            </a:pPr>
            <a:r>
              <a:rPr lang="fr-FR" sz="1600" b="1" i="1" dirty="0" smtClean="0">
                <a:latin typeface="Liberation Sans" pitchFamily="18"/>
              </a:rPr>
              <a:t>chroniques </a:t>
            </a:r>
            <a:r>
              <a:rPr lang="fr-FR" sz="1600" b="1" i="1" dirty="0">
                <a:latin typeface="Liberation Sans" pitchFamily="18"/>
              </a:rPr>
              <a:t>des règnes de 12 princes de </a:t>
            </a:r>
            <a:r>
              <a:rPr lang="fr-FR" sz="1600" b="1" i="1" dirty="0" smtClean="0">
                <a:latin typeface="Liberation Sans" pitchFamily="18"/>
              </a:rPr>
              <a:t>l’Etat </a:t>
            </a:r>
            <a:r>
              <a:rPr lang="fr-FR" sz="1600" b="1" i="1" dirty="0">
                <a:latin typeface="Liberation Sans" pitchFamily="18"/>
              </a:rPr>
              <a:t>de Lu écrites </a:t>
            </a:r>
            <a:r>
              <a:rPr lang="fr-FR" sz="1600" b="1" i="1" dirty="0" smtClean="0">
                <a:latin typeface="Liberation Sans" pitchFamily="18"/>
              </a:rPr>
              <a:t>par plusieurs générations de scribes entre </a:t>
            </a:r>
            <a:r>
              <a:rPr lang="fr-FR" sz="1600" b="1" i="1" dirty="0">
                <a:latin typeface="Liberation Sans" pitchFamily="18"/>
              </a:rPr>
              <a:t>722 et 481 av. </a:t>
            </a:r>
            <a:r>
              <a:rPr lang="fr-FR" sz="1600" b="1" i="1" dirty="0" smtClean="0">
                <a:latin typeface="Liberation Sans" pitchFamily="18"/>
              </a:rPr>
              <a:t>J.C. </a:t>
            </a:r>
            <a:r>
              <a:rPr lang="fr-FR" sz="1600" i="1" dirty="0" smtClean="0">
                <a:latin typeface="Liberation Sans" pitchFamily="18"/>
                <a:sym typeface="Wingdings" panose="05000000000000000000" pitchFamily="2" charset="2"/>
              </a:rPr>
              <a:t> d</a:t>
            </a:r>
            <a:r>
              <a:rPr lang="fr-FR" sz="1600" i="1" dirty="0" smtClean="0">
                <a:latin typeface="Liberation Sans" pitchFamily="18"/>
              </a:rPr>
              <a:t>escription extrêmement </a:t>
            </a:r>
            <a:r>
              <a:rPr lang="fr-FR" sz="1600" i="1" dirty="0">
                <a:latin typeface="Liberation Sans" pitchFamily="18"/>
              </a:rPr>
              <a:t>succincte et dans un style </a:t>
            </a:r>
            <a:r>
              <a:rPr lang="fr-FR" sz="1600" i="1" dirty="0" smtClean="0">
                <a:latin typeface="Liberation Sans" pitchFamily="18"/>
              </a:rPr>
              <a:t>dépouillé des </a:t>
            </a:r>
            <a:r>
              <a:rPr lang="fr-FR" sz="1600" i="1" dirty="0">
                <a:latin typeface="Liberation Sans" pitchFamily="18"/>
              </a:rPr>
              <a:t>principaux évènements politiques, diplomatiques et militaires, intervenus à </a:t>
            </a:r>
            <a:r>
              <a:rPr lang="fr-FR" sz="1600" i="1" dirty="0" smtClean="0">
                <a:latin typeface="Liberation Sans" pitchFamily="18"/>
              </a:rPr>
              <a:t>Lu </a:t>
            </a:r>
            <a:r>
              <a:rPr lang="fr-FR" sz="1600" i="1" dirty="0">
                <a:latin typeface="Liberation Sans" pitchFamily="18"/>
              </a:rPr>
              <a:t>ainsi que quelques phénomènes naturels (éclipses, inondations, tremblements de </a:t>
            </a:r>
            <a:r>
              <a:rPr lang="fr-FR" sz="1600" i="1" dirty="0" smtClean="0">
                <a:latin typeface="Liberation Sans" pitchFamily="18"/>
              </a:rPr>
              <a:t>terre).</a:t>
            </a:r>
            <a:endParaRPr lang="fr-FR" sz="1600" i="1" dirty="0">
              <a:latin typeface="Liberation Sans" pitchFamily="18"/>
            </a:endParaRPr>
          </a:p>
          <a:p>
            <a:pPr lvl="4">
              <a:buClr>
                <a:srgbClr val="004586"/>
              </a:buClr>
              <a:buSzPct val="45000"/>
              <a:buFont typeface="StarSymbol"/>
              <a:buChar char="●"/>
            </a:pPr>
            <a:endParaRPr lang="fr-FR" sz="1200" dirty="0" smtClean="0"/>
          </a:p>
          <a:p>
            <a:pPr lvl="1">
              <a:buClr>
                <a:srgbClr val="004586"/>
              </a:buClr>
              <a:buSzPct val="45000"/>
              <a:buFont typeface="StarSymbol"/>
              <a:buChar char="●"/>
            </a:pPr>
            <a:r>
              <a:rPr lang="fr-FR" sz="2000" b="1" i="1" dirty="0" smtClean="0">
                <a:latin typeface="Liberation Sans"/>
              </a:rPr>
              <a:t>Evocation du jeu de </a:t>
            </a:r>
            <a:r>
              <a:rPr lang="fr-FR" sz="2000" b="1" i="1" dirty="0">
                <a:latin typeface="Liberation Sans"/>
              </a:rPr>
              <a:t>go dans </a:t>
            </a:r>
            <a:r>
              <a:rPr lang="fr-FR" sz="2000" b="1" i="1" dirty="0" smtClean="0">
                <a:latin typeface="Liberation Sans"/>
              </a:rPr>
              <a:t>« Entretiens » ou « Analectes »</a:t>
            </a:r>
          </a:p>
          <a:p>
            <a:pPr lvl="2">
              <a:buClr>
                <a:srgbClr val="004586"/>
              </a:buClr>
              <a:buSzPct val="45000"/>
              <a:buFont typeface="StarSymbol"/>
              <a:buChar char="●"/>
            </a:pPr>
            <a:r>
              <a:rPr lang="fr-FR" sz="1600" b="1" i="1" dirty="0" smtClean="0">
                <a:latin typeface="Liberation Sans"/>
              </a:rPr>
              <a:t>compilation de discours de Confucius (551-479 av. J.C.) et de ses disciples ainsi que de discussions entre eux</a:t>
            </a:r>
          </a:p>
          <a:p>
            <a:pPr lvl="2">
              <a:buClr>
                <a:srgbClr val="004586"/>
              </a:buClr>
              <a:buSzPct val="45000"/>
              <a:buFont typeface="StarSymbol"/>
              <a:buChar char="●"/>
            </a:pPr>
            <a:endParaRPr lang="fr-FR" sz="1600" b="1" i="1" dirty="0">
              <a:latin typeface="Liberation Sans"/>
            </a:endParaRPr>
          </a:p>
          <a:p>
            <a:pPr lvl="1">
              <a:buClr>
                <a:srgbClr val="004586"/>
              </a:buClr>
              <a:buSzPct val="45000"/>
              <a:buFont typeface="StarSymbol"/>
              <a:buChar char="●"/>
            </a:pPr>
            <a:r>
              <a:rPr lang="fr-FR" sz="2000" b="1" i="1" dirty="0" smtClean="0">
                <a:latin typeface="Liberation Sans"/>
              </a:rPr>
              <a:t>Les premiers traités </a:t>
            </a:r>
            <a:r>
              <a:rPr lang="fr-FR" sz="2000" b="1" i="1" dirty="0">
                <a:latin typeface="Liberation Sans"/>
              </a:rPr>
              <a:t>de g</a:t>
            </a:r>
            <a:r>
              <a:rPr lang="fr-FR" sz="2000" b="1" i="1" dirty="0" smtClean="0">
                <a:latin typeface="Liberation Sans"/>
              </a:rPr>
              <a:t>o apparaissent </a:t>
            </a:r>
            <a:r>
              <a:rPr lang="fr-FR" sz="2000" b="1" i="1" dirty="0">
                <a:latin typeface="Liberation Sans"/>
              </a:rPr>
              <a:t>en </a:t>
            </a:r>
            <a:r>
              <a:rPr lang="fr-FR" sz="2000" b="1" i="1" dirty="0" smtClean="0">
                <a:latin typeface="Liberation Sans"/>
              </a:rPr>
              <a:t>Chine sous la dynastie Han </a:t>
            </a:r>
            <a:r>
              <a:rPr lang="fr-FR" sz="2000" b="1" i="1" dirty="0">
                <a:latin typeface="Liberation Sans"/>
              </a:rPr>
              <a:t>(25-220 </a:t>
            </a:r>
            <a:r>
              <a:rPr lang="fr-FR" sz="2000" b="1" i="1" dirty="0" err="1">
                <a:latin typeface="Liberation Sans"/>
              </a:rPr>
              <a:t>ap</a:t>
            </a:r>
            <a:r>
              <a:rPr lang="fr-FR" sz="2000" b="1" i="1" dirty="0">
                <a:latin typeface="Liberation Sans"/>
              </a:rPr>
              <a:t>. J.C</a:t>
            </a:r>
            <a:r>
              <a:rPr lang="fr-FR" sz="2000" b="1" i="1" dirty="0" smtClean="0">
                <a:latin typeface="Liberation Sans"/>
              </a:rPr>
              <a:t>.)</a:t>
            </a:r>
          </a:p>
          <a:p>
            <a:pPr lvl="2">
              <a:buClr>
                <a:srgbClr val="004586"/>
              </a:buClr>
              <a:buSzPct val="45000"/>
              <a:buFont typeface="StarSymbol"/>
              <a:buChar char="●"/>
            </a:pPr>
            <a:r>
              <a:rPr lang="fr-FR" sz="1600" i="1" dirty="0" smtClean="0">
                <a:latin typeface="Liberation Sans"/>
              </a:rPr>
              <a:t>La </a:t>
            </a:r>
            <a:r>
              <a:rPr lang="fr-FR" sz="1600" i="1" dirty="0">
                <a:latin typeface="Liberation Sans"/>
              </a:rPr>
              <a:t>plus ancienne </a:t>
            </a:r>
            <a:r>
              <a:rPr lang="fr-FR" sz="1600" i="1" dirty="0" smtClean="0">
                <a:latin typeface="Liberation Sans"/>
              </a:rPr>
              <a:t>retranscription de partie qui nous soit parvenue est une partie disputée entre </a:t>
            </a:r>
            <a:r>
              <a:rPr lang="fr-FR" sz="1600" i="1" dirty="0">
                <a:latin typeface="Liberation Sans"/>
              </a:rPr>
              <a:t>Sun Ce, prince de Wu, et Lu Fan, son </a:t>
            </a:r>
            <a:r>
              <a:rPr lang="fr-FR" sz="1600" i="1" dirty="0" smtClean="0">
                <a:latin typeface="Liberation Sans"/>
              </a:rPr>
              <a:t>général, qui a été  </a:t>
            </a:r>
            <a:r>
              <a:rPr lang="fr-FR" sz="1600" i="1" dirty="0">
                <a:latin typeface="Liberation Sans"/>
              </a:rPr>
              <a:t>partiellement retranscrite (seulement les 47 premiers coups </a:t>
            </a:r>
            <a:r>
              <a:rPr lang="fr-FR" sz="1600" i="1" dirty="0" smtClean="0">
                <a:latin typeface="Liberation Sans"/>
              </a:rPr>
              <a:t>joués) </a:t>
            </a:r>
            <a:r>
              <a:rPr lang="fr-FR" sz="1600" i="1" dirty="0">
                <a:latin typeface="Liberation Sans"/>
              </a:rPr>
              <a:t>dans </a:t>
            </a:r>
            <a:r>
              <a:rPr lang="fr-FR" sz="1600" i="1" dirty="0" smtClean="0">
                <a:latin typeface="Liberation Sans"/>
              </a:rPr>
              <a:t>un traité écrit </a:t>
            </a:r>
            <a:r>
              <a:rPr lang="fr-FR" sz="1600" i="1" dirty="0">
                <a:latin typeface="Liberation Sans"/>
              </a:rPr>
              <a:t>à</a:t>
            </a:r>
            <a:r>
              <a:rPr lang="fr-FR" sz="1600" i="1" dirty="0" smtClean="0">
                <a:latin typeface="Liberation Sans"/>
              </a:rPr>
              <a:t> la fin de la dynastie Han : </a:t>
            </a:r>
            <a:r>
              <a:rPr lang="fr-FR" sz="1600" b="1" i="1" dirty="0" smtClean="0">
                <a:latin typeface="Liberation Sans"/>
              </a:rPr>
              <a:t>« Les </a:t>
            </a:r>
            <a:r>
              <a:rPr lang="fr-FR" sz="1600" b="1" i="1" dirty="0">
                <a:latin typeface="Liberation Sans"/>
              </a:rPr>
              <a:t>diagrammes de </a:t>
            </a:r>
            <a:r>
              <a:rPr lang="fr-FR" sz="1600" b="1" i="1" dirty="0" smtClean="0">
                <a:latin typeface="Liberation Sans"/>
              </a:rPr>
              <a:t>Wu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441" y="2282024"/>
            <a:ext cx="1398559" cy="2840824"/>
          </a:xfrm>
          <a:prstGeom prst="rect">
            <a:avLst/>
          </a:prstGeom>
        </p:spPr>
      </p:pic>
      <p:sp>
        <p:nvSpPr>
          <p:cNvPr id="5" name="ZoneTexte 4"/>
          <p:cNvSpPr txBox="1"/>
          <p:nvPr/>
        </p:nvSpPr>
        <p:spPr>
          <a:xfrm>
            <a:off x="7647180" y="5122848"/>
            <a:ext cx="1496820" cy="461665"/>
          </a:xfrm>
          <a:prstGeom prst="rect">
            <a:avLst/>
          </a:prstGeom>
          <a:noFill/>
        </p:spPr>
        <p:txBody>
          <a:bodyPr wrap="none" rtlCol="0">
            <a:spAutoFit/>
          </a:bodyPr>
          <a:lstStyle/>
          <a:p>
            <a:r>
              <a:rPr lang="fr-FR" sz="1200" dirty="0" smtClean="0">
                <a:solidFill>
                  <a:srgbClr val="0070C0"/>
                </a:solidFill>
              </a:rPr>
              <a:t>Portrait de Confucius</a:t>
            </a:r>
          </a:p>
          <a:p>
            <a:r>
              <a:rPr lang="fr-FR" sz="1200" dirty="0" smtClean="0">
                <a:solidFill>
                  <a:srgbClr val="0070C0"/>
                </a:solidFill>
              </a:rPr>
              <a:t>donnant une leçon</a:t>
            </a:r>
            <a:endParaRPr lang="fr-FR" sz="1200" dirty="0">
              <a:solidFill>
                <a:srgbClr val="0070C0"/>
              </a:solidFill>
            </a:endParaRPr>
          </a:p>
        </p:txBody>
      </p:sp>
    </p:spTree>
    <p:extLst>
      <p:ext uri="{BB962C8B-B14F-4D97-AF65-F5344CB8AC3E}">
        <p14:creationId xmlns:p14="http://schemas.microsoft.com/office/powerpoint/2010/main" val="41221102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 112"/>
          <p:cNvPicPr/>
          <p:nvPr/>
        </p:nvPicPr>
        <p:blipFill>
          <a:blip r:embed="rId2"/>
          <a:stretch/>
        </p:blipFill>
        <p:spPr>
          <a:xfrm>
            <a:off x="3276288" y="2559868"/>
            <a:ext cx="2591184" cy="2591184"/>
          </a:xfrm>
          <a:prstGeom prst="rect">
            <a:avLst/>
          </a:prstGeom>
          <a:ln>
            <a:noFill/>
          </a:ln>
        </p:spPr>
      </p:pic>
      <p:sp>
        <p:nvSpPr>
          <p:cNvPr id="115" name="TextShape 2"/>
          <p:cNvSpPr txBox="1"/>
          <p:nvPr/>
        </p:nvSpPr>
        <p:spPr>
          <a:xfrm>
            <a:off x="457172" y="1605033"/>
            <a:ext cx="8228763" cy="4534490"/>
          </a:xfrm>
          <a:prstGeom prst="rect">
            <a:avLst/>
          </a:prstGeom>
          <a:noFill/>
          <a:ln>
            <a:noFill/>
          </a:ln>
        </p:spPr>
        <p:txBody>
          <a:bodyPr lIns="0" tIns="0" rIns="0" bIns="0">
            <a:normAutofit/>
          </a:bodyPr>
          <a:lstStyle/>
          <a:p>
            <a:r>
              <a:rPr lang="fr-FR" sz="2903" u="sng" spc="-1">
                <a:solidFill>
                  <a:srgbClr val="004586"/>
                </a:solidFill>
                <a:latin typeface="Arial"/>
              </a:rPr>
              <a:t>Règle 1 :</a:t>
            </a:r>
            <a:r>
              <a:rPr lang="fr-FR" sz="2903" spc="-1">
                <a:solidFill>
                  <a:srgbClr val="004586"/>
                </a:solidFill>
                <a:latin typeface="Arial"/>
              </a:rPr>
              <a:t> pierre / groupe =&gt; libertés</a:t>
            </a:r>
          </a:p>
        </p:txBody>
      </p:sp>
      <p:pic>
        <p:nvPicPr>
          <p:cNvPr id="117" name="Image 116"/>
          <p:cNvPicPr/>
          <p:nvPr/>
        </p:nvPicPr>
        <p:blipFill>
          <a:blip r:embed="rId3"/>
          <a:stretch/>
        </p:blipFill>
        <p:spPr>
          <a:xfrm>
            <a:off x="371942" y="2559868"/>
            <a:ext cx="2591184" cy="2591184"/>
          </a:xfrm>
          <a:prstGeom prst="rect">
            <a:avLst/>
          </a:prstGeom>
          <a:ln>
            <a:noFill/>
          </a:ln>
        </p:spPr>
      </p:pic>
      <p:pic>
        <p:nvPicPr>
          <p:cNvPr id="118" name="Image 117"/>
          <p:cNvPicPr/>
          <p:nvPr/>
        </p:nvPicPr>
        <p:blipFill>
          <a:blip r:embed="rId4"/>
          <a:stretch/>
        </p:blipFill>
        <p:spPr>
          <a:xfrm>
            <a:off x="6184553" y="2559868"/>
            <a:ext cx="2591184" cy="2591184"/>
          </a:xfrm>
          <a:prstGeom prst="rect">
            <a:avLst/>
          </a:prstGeom>
          <a:ln>
            <a:noFill/>
          </a:ln>
        </p:spPr>
      </p:pic>
      <p:sp>
        <p:nvSpPr>
          <p:cNvPr id="8"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Tree>
    <p:extLst>
      <p:ext uri="{BB962C8B-B14F-4D97-AF65-F5344CB8AC3E}">
        <p14:creationId xmlns:p14="http://schemas.microsoft.com/office/powerpoint/2010/main" val="12462486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right)">
                                      <p:cBhvr additive="repl">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left)">
                                      <p:cBhvr additive="repl">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118"/>
          <p:cNvPicPr/>
          <p:nvPr/>
        </p:nvPicPr>
        <p:blipFill>
          <a:blip r:embed="rId2"/>
          <a:stretch/>
        </p:blipFill>
        <p:spPr>
          <a:xfrm>
            <a:off x="3276288" y="2559868"/>
            <a:ext cx="2591184" cy="2591184"/>
          </a:xfrm>
          <a:prstGeom prst="rect">
            <a:avLst/>
          </a:prstGeom>
          <a:ln>
            <a:noFill/>
          </a:ln>
        </p:spPr>
      </p:pic>
      <p:sp>
        <p:nvSpPr>
          <p:cNvPr id="121" name="TextShape 2"/>
          <p:cNvSpPr txBox="1"/>
          <p:nvPr/>
        </p:nvSpPr>
        <p:spPr>
          <a:xfrm>
            <a:off x="457172" y="1605033"/>
            <a:ext cx="8228763" cy="4534490"/>
          </a:xfrm>
          <a:prstGeom prst="rect">
            <a:avLst/>
          </a:prstGeom>
          <a:noFill/>
          <a:ln>
            <a:noFill/>
          </a:ln>
        </p:spPr>
        <p:txBody>
          <a:bodyPr lIns="0" tIns="0" rIns="0" bIns="0">
            <a:normAutofit/>
          </a:bodyPr>
          <a:lstStyle/>
          <a:p>
            <a:r>
              <a:rPr lang="fr-FR" sz="2903" u="sng" spc="-1">
                <a:solidFill>
                  <a:srgbClr val="004586"/>
                </a:solidFill>
                <a:latin typeface="Arial"/>
              </a:rPr>
              <a:t>Règle 2 :</a:t>
            </a:r>
            <a:r>
              <a:rPr lang="fr-FR" sz="2903" spc="-1">
                <a:solidFill>
                  <a:srgbClr val="004586"/>
                </a:solidFill>
                <a:latin typeface="Arial"/>
              </a:rPr>
              <a:t> la capture</a:t>
            </a:r>
          </a:p>
        </p:txBody>
      </p:sp>
      <p:pic>
        <p:nvPicPr>
          <p:cNvPr id="123" name="Image 122"/>
          <p:cNvPicPr/>
          <p:nvPr/>
        </p:nvPicPr>
        <p:blipFill>
          <a:blip r:embed="rId3"/>
          <a:stretch/>
        </p:blipFill>
        <p:spPr>
          <a:xfrm>
            <a:off x="3278248" y="2559868"/>
            <a:ext cx="2591184" cy="2591184"/>
          </a:xfrm>
          <a:prstGeom prst="rect">
            <a:avLst/>
          </a:prstGeom>
          <a:ln>
            <a:noFill/>
          </a:ln>
        </p:spPr>
      </p:pic>
      <p:pic>
        <p:nvPicPr>
          <p:cNvPr id="124" name="Image 123"/>
          <p:cNvPicPr/>
          <p:nvPr/>
        </p:nvPicPr>
        <p:blipFill>
          <a:blip r:embed="rId4"/>
          <a:stretch/>
        </p:blipFill>
        <p:spPr>
          <a:xfrm>
            <a:off x="3278248" y="2559868"/>
            <a:ext cx="2591184" cy="2591184"/>
          </a:xfrm>
          <a:prstGeom prst="rect">
            <a:avLst/>
          </a:prstGeom>
          <a:ln>
            <a:noFill/>
          </a:ln>
        </p:spPr>
      </p:pic>
      <p:pic>
        <p:nvPicPr>
          <p:cNvPr id="125" name="Image 124"/>
          <p:cNvPicPr/>
          <p:nvPr/>
        </p:nvPicPr>
        <p:blipFill>
          <a:blip r:embed="rId5"/>
          <a:stretch/>
        </p:blipFill>
        <p:spPr>
          <a:xfrm>
            <a:off x="3278248" y="2559868"/>
            <a:ext cx="2591184" cy="2591184"/>
          </a:xfrm>
          <a:prstGeom prst="rect">
            <a:avLst/>
          </a:prstGeom>
          <a:ln>
            <a:noFill/>
          </a:ln>
        </p:spPr>
      </p:pic>
      <p:pic>
        <p:nvPicPr>
          <p:cNvPr id="126" name="Image 125"/>
          <p:cNvPicPr/>
          <p:nvPr/>
        </p:nvPicPr>
        <p:blipFill>
          <a:blip r:embed="rId6"/>
          <a:stretch/>
        </p:blipFill>
        <p:spPr>
          <a:xfrm>
            <a:off x="3278248" y="2559868"/>
            <a:ext cx="2591184" cy="2591184"/>
          </a:xfrm>
          <a:prstGeom prst="rect">
            <a:avLst/>
          </a:prstGeom>
          <a:ln>
            <a:noFill/>
          </a:ln>
        </p:spPr>
      </p:pic>
      <p:pic>
        <p:nvPicPr>
          <p:cNvPr id="127" name="Image 126"/>
          <p:cNvPicPr/>
          <p:nvPr/>
        </p:nvPicPr>
        <p:blipFill>
          <a:blip r:embed="rId6"/>
          <a:stretch/>
        </p:blipFill>
        <p:spPr>
          <a:xfrm>
            <a:off x="437579" y="2560195"/>
            <a:ext cx="2591184" cy="2591184"/>
          </a:xfrm>
          <a:prstGeom prst="rect">
            <a:avLst/>
          </a:prstGeom>
          <a:ln>
            <a:noFill/>
          </a:ln>
        </p:spPr>
      </p:pic>
      <p:pic>
        <p:nvPicPr>
          <p:cNvPr id="128" name="Image 127"/>
          <p:cNvPicPr/>
          <p:nvPr/>
        </p:nvPicPr>
        <p:blipFill>
          <a:blip r:embed="rId6"/>
          <a:stretch/>
        </p:blipFill>
        <p:spPr>
          <a:xfrm>
            <a:off x="6119569" y="2560195"/>
            <a:ext cx="2591184" cy="2591184"/>
          </a:xfrm>
          <a:prstGeom prst="rect">
            <a:avLst/>
          </a:prstGeom>
          <a:ln>
            <a:noFill/>
          </a:ln>
        </p:spPr>
      </p:pic>
      <p:pic>
        <p:nvPicPr>
          <p:cNvPr id="129" name="Image 128"/>
          <p:cNvPicPr/>
          <p:nvPr/>
        </p:nvPicPr>
        <p:blipFill>
          <a:blip r:embed="rId7"/>
          <a:stretch/>
        </p:blipFill>
        <p:spPr>
          <a:xfrm>
            <a:off x="437252" y="2559868"/>
            <a:ext cx="2591184" cy="2591184"/>
          </a:xfrm>
          <a:prstGeom prst="rect">
            <a:avLst/>
          </a:prstGeom>
          <a:ln>
            <a:noFill/>
          </a:ln>
        </p:spPr>
      </p:pic>
      <p:pic>
        <p:nvPicPr>
          <p:cNvPr id="130" name="Image 129"/>
          <p:cNvPicPr/>
          <p:nvPr/>
        </p:nvPicPr>
        <p:blipFill>
          <a:blip r:embed="rId8"/>
          <a:stretch/>
        </p:blipFill>
        <p:spPr>
          <a:xfrm>
            <a:off x="6119569" y="2560195"/>
            <a:ext cx="2591184" cy="2591184"/>
          </a:xfrm>
          <a:prstGeom prst="rect">
            <a:avLst/>
          </a:prstGeom>
          <a:ln>
            <a:noFill/>
          </a:ln>
        </p:spPr>
      </p:pic>
      <p:sp>
        <p:nvSpPr>
          <p:cNvPr id="131" name="CustomShape 3"/>
          <p:cNvSpPr/>
          <p:nvPr/>
        </p:nvSpPr>
        <p:spPr>
          <a:xfrm>
            <a:off x="5074279" y="2645425"/>
            <a:ext cx="685757" cy="685757"/>
          </a:xfrm>
          <a:prstGeom prst="ellipse">
            <a:avLst/>
          </a:prstGeom>
          <a:noFill/>
          <a:ln w="72000">
            <a:solidFill>
              <a:srgbClr val="DC2300"/>
            </a:solidFill>
            <a:round/>
          </a:ln>
        </p:spPr>
        <p:style>
          <a:lnRef idx="0">
            <a:scrgbClr r="0" g="0" b="0"/>
          </a:lnRef>
          <a:fillRef idx="0">
            <a:scrgbClr r="0" g="0" b="0"/>
          </a:fillRef>
          <a:effectRef idx="0">
            <a:scrgbClr r="0" g="0" b="0"/>
          </a:effectRef>
          <a:fontRef idx="minor"/>
        </p:style>
      </p:sp>
      <p:sp>
        <p:nvSpPr>
          <p:cNvPr id="132" name="CustomShape 4"/>
          <p:cNvSpPr/>
          <p:nvPr/>
        </p:nvSpPr>
        <p:spPr>
          <a:xfrm>
            <a:off x="5074606" y="4376473"/>
            <a:ext cx="685757" cy="685757"/>
          </a:xfrm>
          <a:prstGeom prst="ellipse">
            <a:avLst/>
          </a:prstGeom>
          <a:noFill/>
          <a:ln w="72000">
            <a:solidFill>
              <a:srgbClr val="DC2300"/>
            </a:solidFill>
            <a:round/>
          </a:ln>
        </p:spPr>
        <p:style>
          <a:lnRef idx="0">
            <a:scrgbClr r="0" g="0" b="0"/>
          </a:lnRef>
          <a:fillRef idx="0">
            <a:scrgbClr r="0" g="0" b="0"/>
          </a:fillRef>
          <a:effectRef idx="0">
            <a:scrgbClr r="0" g="0" b="0"/>
          </a:effectRef>
          <a:fontRef idx="minor"/>
        </p:style>
      </p:sp>
      <p:sp>
        <p:nvSpPr>
          <p:cNvPr id="16"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
        <p:nvSpPr>
          <p:cNvPr id="2" name="ZoneTexte 1"/>
          <p:cNvSpPr txBox="1"/>
          <p:nvPr/>
        </p:nvSpPr>
        <p:spPr>
          <a:xfrm>
            <a:off x="1056068" y="5305146"/>
            <a:ext cx="1130438" cy="646331"/>
          </a:xfrm>
          <a:prstGeom prst="rect">
            <a:avLst/>
          </a:prstGeom>
          <a:noFill/>
        </p:spPr>
        <p:txBody>
          <a:bodyPr wrap="none" rtlCol="0">
            <a:spAutoFit/>
          </a:bodyPr>
          <a:lstStyle/>
          <a:p>
            <a:r>
              <a:rPr lang="fr-FR" dirty="0" smtClean="0"/>
              <a:t>Noir joue</a:t>
            </a:r>
          </a:p>
          <a:p>
            <a:r>
              <a:rPr lang="fr-FR" dirty="0" smtClean="0"/>
              <a:t>Solution 1</a:t>
            </a:r>
            <a:endParaRPr lang="fr-FR" dirty="0"/>
          </a:p>
        </p:txBody>
      </p:sp>
      <p:sp>
        <p:nvSpPr>
          <p:cNvPr id="18" name="ZoneTexte 17"/>
          <p:cNvSpPr txBox="1"/>
          <p:nvPr/>
        </p:nvSpPr>
        <p:spPr>
          <a:xfrm>
            <a:off x="6849942" y="5278438"/>
            <a:ext cx="1130438" cy="646331"/>
          </a:xfrm>
          <a:prstGeom prst="rect">
            <a:avLst/>
          </a:prstGeom>
          <a:noFill/>
        </p:spPr>
        <p:txBody>
          <a:bodyPr wrap="none" rtlCol="0">
            <a:spAutoFit/>
          </a:bodyPr>
          <a:lstStyle/>
          <a:p>
            <a:r>
              <a:rPr lang="fr-FR" dirty="0" smtClean="0"/>
              <a:t>Noir joue</a:t>
            </a:r>
          </a:p>
          <a:p>
            <a:r>
              <a:rPr lang="fr-FR" dirty="0" smtClean="0"/>
              <a:t>Solution 2</a:t>
            </a:r>
            <a:endParaRPr lang="fr-FR" dirty="0"/>
          </a:p>
        </p:txBody>
      </p:sp>
    </p:spTree>
    <p:extLst>
      <p:ext uri="{BB962C8B-B14F-4D97-AF65-F5344CB8AC3E}">
        <p14:creationId xmlns:p14="http://schemas.microsoft.com/office/powerpoint/2010/main" val="36140443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heel(1)">
                                      <p:cBhvr additive="repl">
                                        <p:cTn id="7" dur="2000"/>
                                        <p:tgtEl>
                                          <p:spTgt spid="13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wheel(1)">
                                      <p:cBhvr additive="repl">
                                        <p:cTn id="11" dur="2000"/>
                                        <p:tgtEl>
                                          <p:spTgt spid="1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7"/>
                                        </p:tgtEl>
                                        <p:attrNameLst>
                                          <p:attrName>style.visibility</p:attrName>
                                        </p:attrNameLst>
                                      </p:cBhvr>
                                      <p:to>
                                        <p:strVal val="visible"/>
                                      </p:to>
                                    </p:set>
                                    <p:animEffect transition="in" filter="wipe(right)">
                                      <p:cBhvr additive="repl">
                                        <p:cTn id="16" dur="500"/>
                                        <p:tgtEl>
                                          <p:spTgt spid="1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wipe(left)">
                                      <p:cBhvr additive="repl">
                                        <p:cTn id="29" dur="500"/>
                                        <p:tgtEl>
                                          <p:spTgt spid="1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fill="hold" nodeType="clickEffect">
                                  <p:stCondLst>
                                    <p:cond delay="0"/>
                                  </p:stCondLst>
                                  <p:childTnLst>
                                    <p:set>
                                      <p:cBhvr>
                                        <p:cTn id="37"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132"/>
          <p:cNvPicPr/>
          <p:nvPr/>
        </p:nvPicPr>
        <p:blipFill>
          <a:blip r:embed="rId2"/>
          <a:stretch/>
        </p:blipFill>
        <p:spPr>
          <a:xfrm>
            <a:off x="710902" y="2440024"/>
            <a:ext cx="3455238" cy="3455238"/>
          </a:xfrm>
          <a:prstGeom prst="rect">
            <a:avLst/>
          </a:prstGeom>
          <a:ln>
            <a:noFill/>
          </a:ln>
        </p:spPr>
      </p:pic>
      <p:sp>
        <p:nvSpPr>
          <p:cNvPr id="135" name="TextShape 2"/>
          <p:cNvSpPr txBox="1"/>
          <p:nvPr/>
        </p:nvSpPr>
        <p:spPr>
          <a:xfrm>
            <a:off x="457172" y="1605033"/>
            <a:ext cx="8228763" cy="4534490"/>
          </a:xfrm>
          <a:prstGeom prst="rect">
            <a:avLst/>
          </a:prstGeom>
          <a:noFill/>
          <a:ln>
            <a:noFill/>
          </a:ln>
        </p:spPr>
        <p:txBody>
          <a:bodyPr lIns="0" tIns="0" rIns="0" bIns="0">
            <a:normAutofit/>
          </a:bodyPr>
          <a:lstStyle/>
          <a:p>
            <a:r>
              <a:rPr lang="fr-FR" sz="2903" u="sng" spc="-1">
                <a:solidFill>
                  <a:srgbClr val="004586"/>
                </a:solidFill>
                <a:latin typeface="Arial"/>
              </a:rPr>
              <a:t>Règle 2 :</a:t>
            </a:r>
            <a:r>
              <a:rPr lang="fr-FR" sz="2903" spc="-1">
                <a:solidFill>
                  <a:srgbClr val="004586"/>
                </a:solidFill>
                <a:latin typeface="Arial"/>
              </a:rPr>
              <a:t> la capture → groupes capturables</a:t>
            </a:r>
          </a:p>
        </p:txBody>
      </p:sp>
      <p:pic>
        <p:nvPicPr>
          <p:cNvPr id="137" name="Image 136"/>
          <p:cNvPicPr/>
          <p:nvPr/>
        </p:nvPicPr>
        <p:blipFill>
          <a:blip r:embed="rId3"/>
          <a:stretch/>
        </p:blipFill>
        <p:spPr>
          <a:xfrm>
            <a:off x="710902" y="2440024"/>
            <a:ext cx="3455238" cy="3455238"/>
          </a:xfrm>
          <a:prstGeom prst="rect">
            <a:avLst/>
          </a:prstGeom>
          <a:ln>
            <a:noFill/>
          </a:ln>
        </p:spPr>
      </p:pic>
      <p:pic>
        <p:nvPicPr>
          <p:cNvPr id="138" name="Image 137"/>
          <p:cNvPicPr/>
          <p:nvPr/>
        </p:nvPicPr>
        <p:blipFill>
          <a:blip r:embed="rId2"/>
          <a:stretch/>
        </p:blipFill>
        <p:spPr>
          <a:xfrm>
            <a:off x="5067748" y="2440351"/>
            <a:ext cx="3455238" cy="3455238"/>
          </a:xfrm>
          <a:prstGeom prst="rect">
            <a:avLst/>
          </a:prstGeom>
          <a:ln>
            <a:noFill/>
          </a:ln>
        </p:spPr>
      </p:pic>
      <p:pic>
        <p:nvPicPr>
          <p:cNvPr id="139" name="Image 138"/>
          <p:cNvPicPr/>
          <p:nvPr/>
        </p:nvPicPr>
        <p:blipFill>
          <a:blip r:embed="rId3"/>
          <a:stretch/>
        </p:blipFill>
        <p:spPr>
          <a:xfrm>
            <a:off x="5067748" y="2440351"/>
            <a:ext cx="3455238" cy="3455238"/>
          </a:xfrm>
          <a:prstGeom prst="rect">
            <a:avLst/>
          </a:prstGeom>
          <a:ln>
            <a:noFill/>
          </a:ln>
        </p:spPr>
      </p:pic>
      <p:pic>
        <p:nvPicPr>
          <p:cNvPr id="140" name="Image 139"/>
          <p:cNvPicPr/>
          <p:nvPr/>
        </p:nvPicPr>
        <p:blipFill>
          <a:blip r:embed="rId4"/>
          <a:stretch/>
        </p:blipFill>
        <p:spPr>
          <a:xfrm>
            <a:off x="5067748" y="2440351"/>
            <a:ext cx="3455238" cy="3455238"/>
          </a:xfrm>
          <a:prstGeom prst="rect">
            <a:avLst/>
          </a:prstGeom>
          <a:ln>
            <a:noFill/>
          </a:ln>
        </p:spPr>
      </p:pic>
      <p:pic>
        <p:nvPicPr>
          <p:cNvPr id="141" name="Image 140"/>
          <p:cNvPicPr/>
          <p:nvPr/>
        </p:nvPicPr>
        <p:blipFill>
          <a:blip r:embed="rId5"/>
          <a:stretch/>
        </p:blipFill>
        <p:spPr>
          <a:xfrm>
            <a:off x="5067748" y="2440351"/>
            <a:ext cx="3455238" cy="3455238"/>
          </a:xfrm>
          <a:prstGeom prst="rect">
            <a:avLst/>
          </a:prstGeom>
          <a:ln>
            <a:noFill/>
          </a:ln>
        </p:spPr>
      </p:pic>
      <p:sp>
        <p:nvSpPr>
          <p:cNvPr id="11"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Tree>
    <p:extLst>
      <p:ext uri="{BB962C8B-B14F-4D97-AF65-F5344CB8AC3E}">
        <p14:creationId xmlns:p14="http://schemas.microsoft.com/office/powerpoint/2010/main" val="15182468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1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fill="hold" nodeType="clickEffect">
                                  <p:stCondLst>
                                    <p:cond delay="0"/>
                                  </p:stCondLst>
                                  <p:childTnLst>
                                    <p:set>
                                      <p:cBhvr>
                                        <p:cTn id="10" dur="1" fill="hold">
                                          <p:stCondLst>
                                            <p:cond delay="0"/>
                                          </p:stCondLst>
                                        </p:cTn>
                                        <p:tgtEl>
                                          <p:spTgt spid="1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fill="hold" nodeType="clickEffect">
                                  <p:stCondLst>
                                    <p:cond delay="0"/>
                                  </p:stCondLst>
                                  <p:childTnLst>
                                    <p:set>
                                      <p:cBhvr>
                                        <p:cTn id="14" dur="1" fill="hold">
                                          <p:stCondLst>
                                            <p:cond delay="0"/>
                                          </p:stCondLst>
                                        </p:cTn>
                                        <p:tgtEl>
                                          <p:spTgt spid="1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fill="hold" nodeType="clickEffect">
                                  <p:stCondLst>
                                    <p:cond delay="0"/>
                                  </p:stCondLst>
                                  <p:childTnLst>
                                    <p:set>
                                      <p:cBhvr>
                                        <p:cTn id="18" dur="1" fill="hold">
                                          <p:stCondLst>
                                            <p:cond delay="0"/>
                                          </p:stCondLst>
                                        </p:cTn>
                                        <p:tgtEl>
                                          <p:spTgt spid="1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 141"/>
          <p:cNvPicPr/>
          <p:nvPr/>
        </p:nvPicPr>
        <p:blipFill>
          <a:blip r:embed="rId2"/>
          <a:stretch/>
        </p:blipFill>
        <p:spPr>
          <a:xfrm>
            <a:off x="4734339" y="2204254"/>
            <a:ext cx="3886939" cy="3886939"/>
          </a:xfrm>
          <a:prstGeom prst="rect">
            <a:avLst/>
          </a:prstGeom>
          <a:ln>
            <a:noFill/>
          </a:ln>
        </p:spPr>
      </p:pic>
      <p:pic>
        <p:nvPicPr>
          <p:cNvPr id="143" name="Image 142"/>
          <p:cNvPicPr/>
          <p:nvPr/>
        </p:nvPicPr>
        <p:blipFill>
          <a:blip r:embed="rId3"/>
          <a:stretch/>
        </p:blipFill>
        <p:spPr>
          <a:xfrm>
            <a:off x="440844" y="2213398"/>
            <a:ext cx="3886939" cy="3886939"/>
          </a:xfrm>
          <a:prstGeom prst="rect">
            <a:avLst/>
          </a:prstGeom>
          <a:ln>
            <a:noFill/>
          </a:ln>
        </p:spPr>
      </p:pic>
      <p:sp>
        <p:nvSpPr>
          <p:cNvPr id="145" name="TextShape 2"/>
          <p:cNvSpPr txBox="1"/>
          <p:nvPr/>
        </p:nvSpPr>
        <p:spPr>
          <a:xfrm>
            <a:off x="457172" y="1605033"/>
            <a:ext cx="8228763" cy="4534490"/>
          </a:xfrm>
          <a:prstGeom prst="rect">
            <a:avLst/>
          </a:prstGeom>
          <a:noFill/>
          <a:ln>
            <a:noFill/>
          </a:ln>
        </p:spPr>
        <p:txBody>
          <a:bodyPr lIns="0" tIns="0" rIns="0" bIns="0">
            <a:normAutofit/>
          </a:bodyPr>
          <a:lstStyle/>
          <a:p>
            <a:r>
              <a:rPr lang="fr-FR" sz="2903" u="sng" spc="-1">
                <a:solidFill>
                  <a:srgbClr val="004586"/>
                </a:solidFill>
                <a:latin typeface="Arial"/>
              </a:rPr>
              <a:t>Règle 2 :</a:t>
            </a:r>
            <a:r>
              <a:rPr lang="fr-FR" sz="2903" spc="-1">
                <a:solidFill>
                  <a:srgbClr val="004586"/>
                </a:solidFill>
                <a:latin typeface="Arial"/>
              </a:rPr>
              <a:t> la capture → groupes (non-)capturables</a:t>
            </a:r>
          </a:p>
        </p:txBody>
      </p:sp>
      <p:pic>
        <p:nvPicPr>
          <p:cNvPr id="147" name="Image 146"/>
          <p:cNvPicPr/>
          <p:nvPr/>
        </p:nvPicPr>
        <p:blipFill>
          <a:blip r:embed="rId4"/>
          <a:stretch/>
        </p:blipFill>
        <p:spPr>
          <a:xfrm>
            <a:off x="440844" y="2213398"/>
            <a:ext cx="3886939" cy="3886939"/>
          </a:xfrm>
          <a:prstGeom prst="rect">
            <a:avLst/>
          </a:prstGeom>
          <a:ln>
            <a:noFill/>
          </a:ln>
        </p:spPr>
      </p:pic>
      <p:pic>
        <p:nvPicPr>
          <p:cNvPr id="148" name="Image 147"/>
          <p:cNvPicPr/>
          <p:nvPr/>
        </p:nvPicPr>
        <p:blipFill>
          <a:blip r:embed="rId5"/>
          <a:stretch/>
        </p:blipFill>
        <p:spPr>
          <a:xfrm>
            <a:off x="440844" y="2213398"/>
            <a:ext cx="3886939" cy="3886939"/>
          </a:xfrm>
          <a:prstGeom prst="rect">
            <a:avLst/>
          </a:prstGeom>
          <a:ln>
            <a:noFill/>
          </a:ln>
        </p:spPr>
      </p:pic>
      <p:pic>
        <p:nvPicPr>
          <p:cNvPr id="149" name="Image 148"/>
          <p:cNvPicPr/>
          <p:nvPr/>
        </p:nvPicPr>
        <p:blipFill>
          <a:blip r:embed="rId6"/>
          <a:stretch/>
        </p:blipFill>
        <p:spPr>
          <a:xfrm>
            <a:off x="440844" y="2213398"/>
            <a:ext cx="3886939" cy="3886939"/>
          </a:xfrm>
          <a:prstGeom prst="rect">
            <a:avLst/>
          </a:prstGeom>
          <a:ln>
            <a:noFill/>
          </a:ln>
        </p:spPr>
      </p:pic>
      <p:pic>
        <p:nvPicPr>
          <p:cNvPr id="150" name="Image 149"/>
          <p:cNvPicPr/>
          <p:nvPr/>
        </p:nvPicPr>
        <p:blipFill>
          <a:blip r:embed="rId6"/>
          <a:stretch/>
        </p:blipFill>
        <p:spPr>
          <a:xfrm>
            <a:off x="4734339" y="2204254"/>
            <a:ext cx="3886939" cy="3886939"/>
          </a:xfrm>
          <a:prstGeom prst="rect">
            <a:avLst/>
          </a:prstGeom>
          <a:ln>
            <a:noFill/>
          </a:ln>
        </p:spPr>
      </p:pic>
      <p:sp>
        <p:nvSpPr>
          <p:cNvPr id="11"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
        <p:nvSpPr>
          <p:cNvPr id="12" name="ZoneTexte 11"/>
          <p:cNvSpPr txBox="1"/>
          <p:nvPr/>
        </p:nvSpPr>
        <p:spPr>
          <a:xfrm>
            <a:off x="1228584" y="6139523"/>
            <a:ext cx="6685937" cy="646331"/>
          </a:xfrm>
          <a:prstGeom prst="rect">
            <a:avLst/>
          </a:prstGeom>
          <a:noFill/>
        </p:spPr>
        <p:txBody>
          <a:bodyPr wrap="square" rtlCol="0">
            <a:spAutoFit/>
          </a:bodyPr>
          <a:lstStyle/>
          <a:p>
            <a:pPr algn="ctr"/>
            <a:r>
              <a:rPr lang="fr-FR" dirty="0" smtClean="0"/>
              <a:t>Le groupe noir est donc vivant de manière conditionnelle</a:t>
            </a:r>
          </a:p>
          <a:p>
            <a:pPr algn="ctr"/>
            <a:r>
              <a:rPr lang="fr-FR" dirty="0" smtClean="0"/>
              <a:t>(la condition étant que noir puisse jouer le premier au bon endroit)</a:t>
            </a:r>
            <a:endParaRPr lang="fr-FR" dirty="0"/>
          </a:p>
        </p:txBody>
      </p:sp>
    </p:spTree>
    <p:extLst>
      <p:ext uri="{BB962C8B-B14F-4D97-AF65-F5344CB8AC3E}">
        <p14:creationId xmlns:p14="http://schemas.microsoft.com/office/powerpoint/2010/main" val="36567435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1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fill="hold" nodeType="clickEffect">
                                  <p:stCondLst>
                                    <p:cond delay="0"/>
                                  </p:stCondLst>
                                  <p:childTnLst>
                                    <p:set>
                                      <p:cBhvr>
                                        <p:cTn id="10" dur="1" fill="hold">
                                          <p:stCondLst>
                                            <p:cond delay="0"/>
                                          </p:stCondLst>
                                        </p:cTn>
                                        <p:tgtEl>
                                          <p:spTgt spid="1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fill="hold" nodeType="clickEffect">
                                  <p:stCondLst>
                                    <p:cond delay="0"/>
                                  </p:stCondLst>
                                  <p:childTnLst>
                                    <p:set>
                                      <p:cBhvr>
                                        <p:cTn id="14" dur="1" fill="hold">
                                          <p:stCondLst>
                                            <p:cond delay="0"/>
                                          </p:stCondLst>
                                        </p:cTn>
                                        <p:tgtEl>
                                          <p:spTgt spid="1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fill="hold" nodeType="clickEffect">
                                  <p:stCondLst>
                                    <p:cond delay="0"/>
                                  </p:stCondLst>
                                  <p:childTnLst>
                                    <p:set>
                                      <p:cBhvr>
                                        <p:cTn id="18" dur="1" fill="hold">
                                          <p:stCondLst>
                                            <p:cond delay="0"/>
                                          </p:stCondLst>
                                        </p:cTn>
                                        <p:tgtEl>
                                          <p:spTgt spid="1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Shape 2"/>
          <p:cNvSpPr txBox="1"/>
          <p:nvPr/>
        </p:nvSpPr>
        <p:spPr>
          <a:xfrm>
            <a:off x="457172" y="1605033"/>
            <a:ext cx="8228763" cy="4534490"/>
          </a:xfrm>
          <a:prstGeom prst="rect">
            <a:avLst/>
          </a:prstGeom>
          <a:noFill/>
          <a:ln>
            <a:noFill/>
          </a:ln>
        </p:spPr>
        <p:txBody>
          <a:bodyPr lIns="0" tIns="0" rIns="0" bIns="0">
            <a:normAutofit/>
          </a:bodyPr>
          <a:lstStyle/>
          <a:p>
            <a:r>
              <a:rPr lang="fr-FR" sz="2903" u="sng" spc="-1">
                <a:solidFill>
                  <a:srgbClr val="004586"/>
                </a:solidFill>
                <a:latin typeface="Arial"/>
              </a:rPr>
              <a:t>Règle 2 :</a:t>
            </a:r>
            <a:r>
              <a:rPr lang="fr-FR" sz="2903" spc="-1">
                <a:solidFill>
                  <a:srgbClr val="004586"/>
                </a:solidFill>
                <a:latin typeface="Arial"/>
              </a:rPr>
              <a:t> la capture → groupes non-capturables</a:t>
            </a:r>
          </a:p>
        </p:txBody>
      </p:sp>
      <p:pic>
        <p:nvPicPr>
          <p:cNvPr id="154" name="Image 153"/>
          <p:cNvPicPr/>
          <p:nvPr/>
        </p:nvPicPr>
        <p:blipFill>
          <a:blip r:embed="rId2"/>
          <a:stretch/>
        </p:blipFill>
        <p:spPr>
          <a:xfrm>
            <a:off x="488847" y="2187274"/>
            <a:ext cx="3886939" cy="3886939"/>
          </a:xfrm>
          <a:prstGeom prst="rect">
            <a:avLst/>
          </a:prstGeom>
          <a:ln>
            <a:noFill/>
          </a:ln>
        </p:spPr>
      </p:pic>
      <p:pic>
        <p:nvPicPr>
          <p:cNvPr id="155" name="Image 154"/>
          <p:cNvPicPr/>
          <p:nvPr/>
        </p:nvPicPr>
        <p:blipFill>
          <a:blip r:embed="rId3"/>
          <a:stretch/>
        </p:blipFill>
        <p:spPr>
          <a:xfrm>
            <a:off x="488847" y="2187274"/>
            <a:ext cx="3886939" cy="3886939"/>
          </a:xfrm>
          <a:prstGeom prst="rect">
            <a:avLst/>
          </a:prstGeom>
          <a:ln>
            <a:noFill/>
          </a:ln>
        </p:spPr>
      </p:pic>
      <p:pic>
        <p:nvPicPr>
          <p:cNvPr id="156" name="Image 155"/>
          <p:cNvPicPr/>
          <p:nvPr/>
        </p:nvPicPr>
        <p:blipFill>
          <a:blip r:embed="rId4"/>
          <a:stretch/>
        </p:blipFill>
        <p:spPr>
          <a:xfrm>
            <a:off x="488847" y="2187274"/>
            <a:ext cx="3886939" cy="3886939"/>
          </a:xfrm>
          <a:prstGeom prst="rect">
            <a:avLst/>
          </a:prstGeom>
          <a:ln>
            <a:noFill/>
          </a:ln>
        </p:spPr>
      </p:pic>
      <p:pic>
        <p:nvPicPr>
          <p:cNvPr id="157" name="Image 156"/>
          <p:cNvPicPr/>
          <p:nvPr/>
        </p:nvPicPr>
        <p:blipFill>
          <a:blip r:embed="rId5"/>
          <a:stretch/>
        </p:blipFill>
        <p:spPr>
          <a:xfrm>
            <a:off x="4734666" y="2204581"/>
            <a:ext cx="3886939" cy="3886939"/>
          </a:xfrm>
          <a:prstGeom prst="rect">
            <a:avLst/>
          </a:prstGeom>
          <a:ln>
            <a:noFill/>
          </a:ln>
        </p:spPr>
      </p:pic>
      <p:sp>
        <p:nvSpPr>
          <p:cNvPr id="10"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
        <p:nvSpPr>
          <p:cNvPr id="11" name="ZoneTexte 10"/>
          <p:cNvSpPr txBox="1"/>
          <p:nvPr/>
        </p:nvSpPr>
        <p:spPr>
          <a:xfrm>
            <a:off x="166978" y="6139523"/>
            <a:ext cx="4375786" cy="646331"/>
          </a:xfrm>
          <a:prstGeom prst="rect">
            <a:avLst/>
          </a:prstGeom>
          <a:noFill/>
        </p:spPr>
        <p:txBody>
          <a:bodyPr wrap="square" rtlCol="0">
            <a:spAutoFit/>
          </a:bodyPr>
          <a:lstStyle/>
          <a:p>
            <a:pPr algn="ctr"/>
            <a:r>
              <a:rPr lang="fr-FR" dirty="0" smtClean="0"/>
              <a:t>Le groupe noir est donc vivant </a:t>
            </a:r>
          </a:p>
          <a:p>
            <a:pPr algn="ctr"/>
            <a:r>
              <a:rPr lang="fr-FR" dirty="0" smtClean="0"/>
              <a:t>de manière inconditionnelle</a:t>
            </a:r>
          </a:p>
        </p:txBody>
      </p:sp>
      <p:sp>
        <p:nvSpPr>
          <p:cNvPr id="12" name="ZoneTexte 11"/>
          <p:cNvSpPr txBox="1"/>
          <p:nvPr/>
        </p:nvSpPr>
        <p:spPr>
          <a:xfrm>
            <a:off x="4490242" y="6139522"/>
            <a:ext cx="4375786" cy="646331"/>
          </a:xfrm>
          <a:prstGeom prst="rect">
            <a:avLst/>
          </a:prstGeom>
          <a:noFill/>
        </p:spPr>
        <p:txBody>
          <a:bodyPr wrap="square" rtlCol="0">
            <a:spAutoFit/>
          </a:bodyPr>
          <a:lstStyle/>
          <a:p>
            <a:pPr algn="ctr"/>
            <a:r>
              <a:rPr lang="fr-FR" dirty="0" err="1" smtClean="0"/>
              <a:t>Seki</a:t>
            </a:r>
            <a:r>
              <a:rPr lang="fr-FR" dirty="0" smtClean="0"/>
              <a:t> : blanc et noir sont vivants en l’état et aucun des deux n’a intérêt à jouer</a:t>
            </a:r>
          </a:p>
        </p:txBody>
      </p:sp>
    </p:spTree>
    <p:extLst>
      <p:ext uri="{BB962C8B-B14F-4D97-AF65-F5344CB8AC3E}">
        <p14:creationId xmlns:p14="http://schemas.microsoft.com/office/powerpoint/2010/main" val="35003926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15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fill="hold" nodeType="clickEffect">
                                  <p:stCondLst>
                                    <p:cond delay="0"/>
                                  </p:stCondLst>
                                  <p:childTnLst>
                                    <p:set>
                                      <p:cBhvr>
                                        <p:cTn id="10" dur="1" fill="hold">
                                          <p:stCondLst>
                                            <p:cond delay="0"/>
                                          </p:stCondLst>
                                        </p:cTn>
                                        <p:tgtEl>
                                          <p:spTgt spid="15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2"/>
          <p:cNvSpPr txBox="1"/>
          <p:nvPr/>
        </p:nvSpPr>
        <p:spPr>
          <a:xfrm>
            <a:off x="444293" y="1605033"/>
            <a:ext cx="8228763" cy="4534490"/>
          </a:xfrm>
          <a:prstGeom prst="rect">
            <a:avLst/>
          </a:prstGeom>
          <a:noFill/>
          <a:ln>
            <a:noFill/>
          </a:ln>
        </p:spPr>
        <p:txBody>
          <a:bodyPr lIns="0" tIns="0" rIns="0" bIns="0">
            <a:normAutofit/>
          </a:bodyPr>
          <a:lstStyle/>
          <a:p>
            <a:r>
              <a:rPr lang="fr-FR" sz="2903" u="sng" spc="-1" dirty="0">
                <a:solidFill>
                  <a:srgbClr val="004586"/>
                </a:solidFill>
                <a:latin typeface="Arial"/>
              </a:rPr>
              <a:t>Règle 2 :</a:t>
            </a:r>
            <a:r>
              <a:rPr lang="fr-FR" sz="2903" spc="-1" dirty="0">
                <a:solidFill>
                  <a:srgbClr val="004586"/>
                </a:solidFill>
                <a:latin typeface="Arial"/>
              </a:rPr>
              <a:t> la capture → </a:t>
            </a:r>
            <a:r>
              <a:rPr lang="fr-FR" sz="2903" spc="-1" dirty="0" smtClean="0">
                <a:solidFill>
                  <a:srgbClr val="004586"/>
                </a:solidFill>
                <a:latin typeface="Arial"/>
              </a:rPr>
              <a:t>mais… le ko</a:t>
            </a:r>
            <a:endParaRPr lang="fr-FR" sz="2903" spc="-1" dirty="0">
              <a:solidFill>
                <a:srgbClr val="004586"/>
              </a:solidFill>
              <a:latin typeface="Arial"/>
            </a:endParaRPr>
          </a:p>
        </p:txBody>
      </p:sp>
      <p:pic>
        <p:nvPicPr>
          <p:cNvPr id="163" name="Image 162"/>
          <p:cNvPicPr/>
          <p:nvPr/>
        </p:nvPicPr>
        <p:blipFill>
          <a:blip r:embed="rId2"/>
          <a:stretch/>
        </p:blipFill>
        <p:spPr>
          <a:xfrm>
            <a:off x="2596446" y="2204581"/>
            <a:ext cx="3886939" cy="3886939"/>
          </a:xfrm>
          <a:prstGeom prst="rect">
            <a:avLst/>
          </a:prstGeom>
          <a:ln>
            <a:noFill/>
          </a:ln>
        </p:spPr>
      </p:pic>
      <p:pic>
        <p:nvPicPr>
          <p:cNvPr id="164" name="Image 163"/>
          <p:cNvPicPr/>
          <p:nvPr/>
        </p:nvPicPr>
        <p:blipFill>
          <a:blip r:embed="rId3"/>
          <a:stretch/>
        </p:blipFill>
        <p:spPr>
          <a:xfrm>
            <a:off x="2596446" y="2204581"/>
            <a:ext cx="3886939" cy="3886939"/>
          </a:xfrm>
          <a:prstGeom prst="rect">
            <a:avLst/>
          </a:prstGeom>
          <a:ln>
            <a:noFill/>
          </a:ln>
        </p:spPr>
      </p:pic>
      <p:pic>
        <p:nvPicPr>
          <p:cNvPr id="165" name="Image 164"/>
          <p:cNvPicPr/>
          <p:nvPr/>
        </p:nvPicPr>
        <p:blipFill>
          <a:blip r:embed="rId2"/>
          <a:stretch/>
        </p:blipFill>
        <p:spPr>
          <a:xfrm>
            <a:off x="2596446" y="2204581"/>
            <a:ext cx="3886939" cy="3886939"/>
          </a:xfrm>
          <a:prstGeom prst="rect">
            <a:avLst/>
          </a:prstGeom>
          <a:ln>
            <a:noFill/>
          </a:ln>
        </p:spPr>
      </p:pic>
      <p:pic>
        <p:nvPicPr>
          <p:cNvPr id="166" name="Image 165"/>
          <p:cNvPicPr/>
          <p:nvPr/>
        </p:nvPicPr>
        <p:blipFill>
          <a:blip r:embed="rId4"/>
          <a:stretch/>
        </p:blipFill>
        <p:spPr>
          <a:xfrm>
            <a:off x="2596446" y="2204581"/>
            <a:ext cx="3886939" cy="3886939"/>
          </a:xfrm>
          <a:prstGeom prst="rect">
            <a:avLst/>
          </a:prstGeom>
          <a:ln>
            <a:noFill/>
          </a:ln>
        </p:spPr>
      </p:pic>
      <p:pic>
        <p:nvPicPr>
          <p:cNvPr id="167" name="Image 166"/>
          <p:cNvPicPr/>
          <p:nvPr/>
        </p:nvPicPr>
        <p:blipFill>
          <a:blip r:embed="rId5"/>
          <a:stretch/>
        </p:blipFill>
        <p:spPr>
          <a:xfrm>
            <a:off x="2596446" y="2204581"/>
            <a:ext cx="3886939" cy="3886939"/>
          </a:xfrm>
          <a:prstGeom prst="rect">
            <a:avLst/>
          </a:prstGeom>
          <a:ln>
            <a:noFill/>
          </a:ln>
        </p:spPr>
      </p:pic>
      <p:pic>
        <p:nvPicPr>
          <p:cNvPr id="168" name="Image 167"/>
          <p:cNvPicPr/>
          <p:nvPr/>
        </p:nvPicPr>
        <p:blipFill>
          <a:blip r:embed="rId6"/>
          <a:stretch/>
        </p:blipFill>
        <p:spPr>
          <a:xfrm>
            <a:off x="2596446" y="2204581"/>
            <a:ext cx="3886939" cy="3886939"/>
          </a:xfrm>
          <a:prstGeom prst="rect">
            <a:avLst/>
          </a:prstGeom>
          <a:ln>
            <a:noFill/>
          </a:ln>
        </p:spPr>
      </p:pic>
      <p:grpSp>
        <p:nvGrpSpPr>
          <p:cNvPr id="169" name="Group 4"/>
          <p:cNvGrpSpPr/>
          <p:nvPr/>
        </p:nvGrpSpPr>
        <p:grpSpPr>
          <a:xfrm>
            <a:off x="2596446" y="2204581"/>
            <a:ext cx="3886939" cy="3886939"/>
            <a:chOff x="5219280" y="2430000"/>
            <a:chExt cx="4285080" cy="4285080"/>
          </a:xfrm>
        </p:grpSpPr>
        <p:pic>
          <p:nvPicPr>
            <p:cNvPr id="170" name="Image 169"/>
            <p:cNvPicPr/>
            <p:nvPr/>
          </p:nvPicPr>
          <p:blipFill>
            <a:blip r:embed="rId3"/>
            <a:stretch/>
          </p:blipFill>
          <p:spPr>
            <a:xfrm>
              <a:off x="5219280" y="2430000"/>
              <a:ext cx="4285080" cy="4285080"/>
            </a:xfrm>
            <a:prstGeom prst="rect">
              <a:avLst/>
            </a:prstGeom>
            <a:ln>
              <a:noFill/>
            </a:ln>
          </p:spPr>
        </p:pic>
        <p:grpSp>
          <p:nvGrpSpPr>
            <p:cNvPr id="171" name="Group 5"/>
            <p:cNvGrpSpPr/>
            <p:nvPr/>
          </p:nvGrpSpPr>
          <p:grpSpPr>
            <a:xfrm>
              <a:off x="7092000" y="4320000"/>
              <a:ext cx="504000" cy="504000"/>
              <a:chOff x="7092000" y="4320000"/>
              <a:chExt cx="504000" cy="504000"/>
            </a:xfrm>
          </p:grpSpPr>
          <p:sp>
            <p:nvSpPr>
              <p:cNvPr id="172" name="Line 6"/>
              <p:cNvSpPr/>
              <p:nvPr/>
            </p:nvSpPr>
            <p:spPr>
              <a:xfrm>
                <a:off x="7092000" y="4320000"/>
                <a:ext cx="504000" cy="504000"/>
              </a:xfrm>
              <a:prstGeom prst="line">
                <a:avLst/>
              </a:prstGeom>
              <a:ln w="36000">
                <a:solidFill>
                  <a:srgbClr val="FF0000"/>
                </a:solidFill>
                <a:round/>
              </a:ln>
            </p:spPr>
            <p:style>
              <a:lnRef idx="0">
                <a:scrgbClr r="0" g="0" b="0"/>
              </a:lnRef>
              <a:fillRef idx="0">
                <a:scrgbClr r="0" g="0" b="0"/>
              </a:fillRef>
              <a:effectRef idx="0">
                <a:scrgbClr r="0" g="0" b="0"/>
              </a:effectRef>
              <a:fontRef idx="minor"/>
            </p:style>
          </p:sp>
          <p:sp>
            <p:nvSpPr>
              <p:cNvPr id="173" name="Line 7"/>
              <p:cNvSpPr/>
              <p:nvPr/>
            </p:nvSpPr>
            <p:spPr>
              <a:xfrm flipV="1">
                <a:off x="7092000" y="4320000"/>
                <a:ext cx="504000" cy="504000"/>
              </a:xfrm>
              <a:prstGeom prst="line">
                <a:avLst/>
              </a:prstGeom>
              <a:ln w="36000">
                <a:solidFill>
                  <a:srgbClr val="FF0000"/>
                </a:solidFill>
                <a:round/>
              </a:ln>
            </p:spPr>
            <p:style>
              <a:lnRef idx="0">
                <a:scrgbClr r="0" g="0" b="0"/>
              </a:lnRef>
              <a:fillRef idx="0">
                <a:scrgbClr r="0" g="0" b="0"/>
              </a:fillRef>
              <a:effectRef idx="0">
                <a:scrgbClr r="0" g="0" b="0"/>
              </a:effectRef>
              <a:fontRef idx="minor"/>
            </p:style>
          </p:sp>
        </p:grpSp>
      </p:grpSp>
      <p:sp>
        <p:nvSpPr>
          <p:cNvPr id="18" name="Titre 1"/>
          <p:cNvSpPr>
            <a:spLocks noGrp="1"/>
          </p:cNvSpPr>
          <p:nvPr>
            <p:ph type="title"/>
          </p:nvPr>
        </p:nvSpPr>
        <p:spPr>
          <a:xfrm>
            <a:off x="226018" y="636701"/>
            <a:ext cx="7200000" cy="491072"/>
          </a:xfrm>
        </p:spPr>
        <p:txBody>
          <a:bodyPr>
            <a:normAutofit fontScale="90000"/>
          </a:bodyPr>
          <a:lstStyle/>
          <a:p>
            <a:r>
              <a:rPr lang="fr-FR" dirty="0" smtClean="0"/>
              <a:t>Règles du jeu</a:t>
            </a:r>
            <a:endParaRPr lang="fr-FR" dirty="0"/>
          </a:p>
        </p:txBody>
      </p:sp>
      <p:sp>
        <p:nvSpPr>
          <p:cNvPr id="2" name="ZoneTexte 1"/>
          <p:cNvSpPr txBox="1"/>
          <p:nvPr/>
        </p:nvSpPr>
        <p:spPr>
          <a:xfrm>
            <a:off x="3589883" y="6139523"/>
            <a:ext cx="1884683" cy="369332"/>
          </a:xfrm>
          <a:prstGeom prst="rect">
            <a:avLst/>
          </a:prstGeom>
          <a:noFill/>
        </p:spPr>
        <p:txBody>
          <a:bodyPr wrap="none" rtlCol="0">
            <a:spAutoFit/>
          </a:bodyPr>
          <a:lstStyle/>
          <a:p>
            <a:r>
              <a:rPr lang="fr-FR" dirty="0" smtClean="0"/>
              <a:t>Blanc joue ailleurs</a:t>
            </a:r>
            <a:endParaRPr lang="fr-FR" dirty="0"/>
          </a:p>
        </p:txBody>
      </p:sp>
      <p:sp>
        <p:nvSpPr>
          <p:cNvPr id="4" name="Rectangle 3"/>
          <p:cNvSpPr/>
          <p:nvPr/>
        </p:nvSpPr>
        <p:spPr>
          <a:xfrm>
            <a:off x="3589883" y="6139523"/>
            <a:ext cx="1884683"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58856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1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fill="hold" nodeType="clickEffect">
                                  <p:stCondLst>
                                    <p:cond delay="0"/>
                                  </p:stCondLst>
                                  <p:childTnLst>
                                    <p:set>
                                      <p:cBhvr>
                                        <p:cTn id="10" dur="1" fill="hold">
                                          <p:stCondLst>
                                            <p:cond delay="0"/>
                                          </p:stCondLst>
                                        </p:cTn>
                                        <p:tgtEl>
                                          <p:spTgt spid="16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fill="hold" nodeType="clickEffect">
                                  <p:stCondLst>
                                    <p:cond delay="0"/>
                                  </p:stCondLst>
                                  <p:childTnLst>
                                    <p:set>
                                      <p:cBhvr>
                                        <p:cTn id="14" dur="1" fill="hold">
                                          <p:stCondLst>
                                            <p:cond delay="0"/>
                                          </p:stCondLst>
                                        </p:cTn>
                                        <p:tgtEl>
                                          <p:spTgt spid="1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fill="hold" nodeType="clickEffect">
                                  <p:stCondLst>
                                    <p:cond delay="0"/>
                                  </p:stCondLst>
                                  <p:childTnLst>
                                    <p:set>
                                      <p:cBhvr>
                                        <p:cTn id="26" dur="1" fill="hold">
                                          <p:stCondLst>
                                            <p:cond delay="0"/>
                                          </p:stCondLst>
                                        </p:cTn>
                                        <p:tgtEl>
                                          <p:spTgt spid="16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Shape 2"/>
          <p:cNvSpPr txBox="1"/>
          <p:nvPr/>
        </p:nvSpPr>
        <p:spPr>
          <a:xfrm>
            <a:off x="457172" y="1605033"/>
            <a:ext cx="8228763" cy="4534490"/>
          </a:xfrm>
          <a:prstGeom prst="rect">
            <a:avLst/>
          </a:prstGeom>
          <a:noFill/>
          <a:ln>
            <a:noFill/>
          </a:ln>
        </p:spPr>
        <p:txBody>
          <a:bodyPr lIns="0" tIns="0" rIns="0" bIns="0">
            <a:normAutofit/>
          </a:bodyPr>
          <a:lstStyle/>
          <a:p>
            <a:r>
              <a:rPr lang="fr-FR" sz="2903" u="sng" spc="-1" dirty="0">
                <a:solidFill>
                  <a:srgbClr val="004586"/>
                </a:solidFill>
                <a:latin typeface="Arial"/>
              </a:rPr>
              <a:t>Règle 3 :</a:t>
            </a:r>
            <a:r>
              <a:rPr lang="fr-FR" sz="2903" spc="-1" dirty="0">
                <a:solidFill>
                  <a:srgbClr val="004586"/>
                </a:solidFill>
                <a:latin typeface="Arial"/>
              </a:rPr>
              <a:t> les </a:t>
            </a:r>
            <a:r>
              <a:rPr lang="fr-FR" sz="2903" spc="-1" dirty="0" smtClean="0">
                <a:solidFill>
                  <a:srgbClr val="004586"/>
                </a:solidFill>
                <a:latin typeface="Arial"/>
              </a:rPr>
              <a:t>points (décompte méthode chinoise)</a:t>
            </a:r>
            <a:endParaRPr lang="fr-FR" sz="2903" spc="-1" dirty="0">
              <a:solidFill>
                <a:srgbClr val="004586"/>
              </a:solidFill>
              <a:latin typeface="Arial"/>
            </a:endParaRPr>
          </a:p>
        </p:txBody>
      </p:sp>
      <p:pic>
        <p:nvPicPr>
          <p:cNvPr id="177" name="Image 176"/>
          <p:cNvPicPr/>
          <p:nvPr/>
        </p:nvPicPr>
        <p:blipFill>
          <a:blip r:embed="rId2"/>
          <a:stretch/>
        </p:blipFill>
        <p:spPr>
          <a:xfrm>
            <a:off x="368350" y="2220908"/>
            <a:ext cx="3876816" cy="3876816"/>
          </a:xfrm>
          <a:prstGeom prst="rect">
            <a:avLst/>
          </a:prstGeom>
          <a:ln>
            <a:noFill/>
          </a:ln>
        </p:spPr>
      </p:pic>
      <p:pic>
        <p:nvPicPr>
          <p:cNvPr id="178" name="Image 177"/>
          <p:cNvPicPr/>
          <p:nvPr/>
        </p:nvPicPr>
        <p:blipFill>
          <a:blip r:embed="rId3"/>
          <a:stretch/>
        </p:blipFill>
        <p:spPr>
          <a:xfrm>
            <a:off x="4935495" y="2220908"/>
            <a:ext cx="3853304" cy="3853304"/>
          </a:xfrm>
          <a:prstGeom prst="rect">
            <a:avLst/>
          </a:prstGeom>
          <a:ln>
            <a:noFill/>
          </a:ln>
        </p:spPr>
      </p:pic>
      <p:sp>
        <p:nvSpPr>
          <p:cNvPr id="179" name="TextShape 3"/>
          <p:cNvSpPr txBox="1"/>
          <p:nvPr/>
        </p:nvSpPr>
        <p:spPr>
          <a:xfrm>
            <a:off x="4375786" y="3951630"/>
            <a:ext cx="457172" cy="442803"/>
          </a:xfrm>
          <a:prstGeom prst="rect">
            <a:avLst/>
          </a:prstGeom>
          <a:noFill/>
          <a:ln>
            <a:noFill/>
          </a:ln>
        </p:spPr>
        <p:txBody>
          <a:bodyPr lIns="81638" tIns="40819" rIns="81638" bIns="40819"/>
          <a:lstStyle/>
          <a:p>
            <a:r>
              <a:rPr lang="fr-FR" sz="2540" spc="-1">
                <a:latin typeface="Arial"/>
              </a:rPr>
              <a:t>=</a:t>
            </a:r>
          </a:p>
        </p:txBody>
      </p:sp>
      <p:sp>
        <p:nvSpPr>
          <p:cNvPr id="8"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Tree>
    <p:extLst>
      <p:ext uri="{BB962C8B-B14F-4D97-AF65-F5344CB8AC3E}">
        <p14:creationId xmlns:p14="http://schemas.microsoft.com/office/powerpoint/2010/main" val="32377797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79">
                                            <p:txEl>
                                              <p:pRg st="0" end="0"/>
                                            </p:txEl>
                                          </p:spTgt>
                                        </p:tgtEl>
                                        <p:attrNameLst>
                                          <p:attrName>style.visibility</p:attrName>
                                        </p:attrNameLst>
                                      </p:cBhvr>
                                      <p:to>
                                        <p:strVal val="visible"/>
                                      </p:to>
                                    </p:set>
                                    <p:animEffect transition="in" filter="wipe(down)">
                                      <p:cBhvr additive="repl">
                                        <p:cTn id="11" dur="500"/>
                                        <p:tgtEl>
                                          <p:spTgt spid="179">
                                            <p:txEl>
                                              <p:pRg st="0" end="0"/>
                                            </p:txEl>
                                          </p:spTgt>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78"/>
                                        </p:tgtEl>
                                        <p:attrNameLst>
                                          <p:attrName>style.visibility</p:attrName>
                                        </p:attrNameLst>
                                      </p:cBhvr>
                                      <p:to>
                                        <p:strVal val="visible"/>
                                      </p:to>
                                    </p:set>
                                    <p:animEffect transition="in" filter="wipe(down)">
                                      <p:cBhvr additive="repl">
                                        <p:cTn id="15"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181"/>
          <p:cNvPicPr/>
          <p:nvPr/>
        </p:nvPicPr>
        <p:blipFill>
          <a:blip r:embed="rId2"/>
          <a:stretch/>
        </p:blipFill>
        <p:spPr>
          <a:xfrm>
            <a:off x="1954083" y="1300188"/>
            <a:ext cx="5183020" cy="5183020"/>
          </a:xfrm>
          <a:prstGeom prst="rect">
            <a:avLst/>
          </a:prstGeom>
          <a:ln>
            <a:noFill/>
          </a:ln>
        </p:spPr>
      </p:pic>
      <p:pic>
        <p:nvPicPr>
          <p:cNvPr id="183" name="Image 182"/>
          <p:cNvPicPr/>
          <p:nvPr/>
        </p:nvPicPr>
        <p:blipFill>
          <a:blip r:embed="rId3"/>
          <a:stretch/>
        </p:blipFill>
        <p:spPr>
          <a:xfrm>
            <a:off x="1954083" y="1300188"/>
            <a:ext cx="5183020" cy="5183020"/>
          </a:xfrm>
          <a:prstGeom prst="rect">
            <a:avLst/>
          </a:prstGeom>
          <a:ln>
            <a:noFill/>
          </a:ln>
        </p:spPr>
      </p:pic>
      <p:pic>
        <p:nvPicPr>
          <p:cNvPr id="184" name="Image 183"/>
          <p:cNvPicPr/>
          <p:nvPr/>
        </p:nvPicPr>
        <p:blipFill>
          <a:blip r:embed="rId4"/>
          <a:stretch/>
        </p:blipFill>
        <p:spPr>
          <a:xfrm>
            <a:off x="1954083" y="1300188"/>
            <a:ext cx="5183020" cy="5183020"/>
          </a:xfrm>
          <a:prstGeom prst="rect">
            <a:avLst/>
          </a:prstGeom>
          <a:ln>
            <a:noFill/>
          </a:ln>
        </p:spPr>
      </p:pic>
      <p:pic>
        <p:nvPicPr>
          <p:cNvPr id="185" name="Image 184"/>
          <p:cNvPicPr/>
          <p:nvPr/>
        </p:nvPicPr>
        <p:blipFill>
          <a:blip r:embed="rId5"/>
          <a:stretch/>
        </p:blipFill>
        <p:spPr>
          <a:xfrm>
            <a:off x="1954083" y="1300188"/>
            <a:ext cx="5183020" cy="5183020"/>
          </a:xfrm>
          <a:prstGeom prst="rect">
            <a:avLst/>
          </a:prstGeom>
          <a:ln>
            <a:noFill/>
          </a:ln>
        </p:spPr>
      </p:pic>
      <p:pic>
        <p:nvPicPr>
          <p:cNvPr id="186" name="Image 185"/>
          <p:cNvPicPr/>
          <p:nvPr/>
        </p:nvPicPr>
        <p:blipFill>
          <a:blip r:embed="rId6"/>
          <a:stretch/>
        </p:blipFill>
        <p:spPr>
          <a:xfrm>
            <a:off x="1954083" y="1300188"/>
            <a:ext cx="5183020" cy="5183020"/>
          </a:xfrm>
          <a:prstGeom prst="rect">
            <a:avLst/>
          </a:prstGeom>
          <a:ln>
            <a:noFill/>
          </a:ln>
        </p:spPr>
      </p:pic>
      <p:pic>
        <p:nvPicPr>
          <p:cNvPr id="187" name="Image 186"/>
          <p:cNvPicPr/>
          <p:nvPr/>
        </p:nvPicPr>
        <p:blipFill>
          <a:blip r:embed="rId7"/>
          <a:stretch/>
        </p:blipFill>
        <p:spPr>
          <a:xfrm>
            <a:off x="1954083" y="1300188"/>
            <a:ext cx="5183020" cy="5183020"/>
          </a:xfrm>
          <a:prstGeom prst="rect">
            <a:avLst/>
          </a:prstGeom>
          <a:ln>
            <a:noFill/>
          </a:ln>
        </p:spPr>
      </p:pic>
      <p:pic>
        <p:nvPicPr>
          <p:cNvPr id="188" name="Image 187"/>
          <p:cNvPicPr/>
          <p:nvPr/>
        </p:nvPicPr>
        <p:blipFill>
          <a:blip r:embed="rId8"/>
          <a:stretch/>
        </p:blipFill>
        <p:spPr>
          <a:xfrm>
            <a:off x="1954083" y="1300188"/>
            <a:ext cx="5183020" cy="5183020"/>
          </a:xfrm>
          <a:prstGeom prst="rect">
            <a:avLst/>
          </a:prstGeom>
          <a:ln>
            <a:noFill/>
          </a:ln>
        </p:spPr>
      </p:pic>
      <p:pic>
        <p:nvPicPr>
          <p:cNvPr id="189" name="Image 188"/>
          <p:cNvPicPr/>
          <p:nvPr/>
        </p:nvPicPr>
        <p:blipFill>
          <a:blip r:embed="rId9"/>
          <a:stretch/>
        </p:blipFill>
        <p:spPr>
          <a:xfrm>
            <a:off x="1954083" y="1300188"/>
            <a:ext cx="5183020" cy="5183020"/>
          </a:xfrm>
          <a:prstGeom prst="rect">
            <a:avLst/>
          </a:prstGeom>
          <a:ln>
            <a:noFill/>
          </a:ln>
        </p:spPr>
      </p:pic>
      <p:pic>
        <p:nvPicPr>
          <p:cNvPr id="190" name="Image 189"/>
          <p:cNvPicPr/>
          <p:nvPr/>
        </p:nvPicPr>
        <p:blipFill>
          <a:blip r:embed="rId10"/>
          <a:stretch/>
        </p:blipFill>
        <p:spPr>
          <a:xfrm>
            <a:off x="1954083" y="1300188"/>
            <a:ext cx="5183020" cy="5183020"/>
          </a:xfrm>
          <a:prstGeom prst="rect">
            <a:avLst/>
          </a:prstGeom>
          <a:ln>
            <a:noFill/>
          </a:ln>
        </p:spPr>
      </p:pic>
      <p:pic>
        <p:nvPicPr>
          <p:cNvPr id="191" name="Image 190"/>
          <p:cNvPicPr/>
          <p:nvPr/>
        </p:nvPicPr>
        <p:blipFill>
          <a:blip r:embed="rId11"/>
          <a:stretch/>
        </p:blipFill>
        <p:spPr>
          <a:xfrm>
            <a:off x="1954083" y="1300188"/>
            <a:ext cx="5183020" cy="5183020"/>
          </a:xfrm>
          <a:prstGeom prst="rect">
            <a:avLst/>
          </a:prstGeom>
          <a:ln>
            <a:noFill/>
          </a:ln>
        </p:spPr>
      </p:pic>
      <p:pic>
        <p:nvPicPr>
          <p:cNvPr id="192" name="Image 191"/>
          <p:cNvPicPr/>
          <p:nvPr/>
        </p:nvPicPr>
        <p:blipFill>
          <a:blip r:embed="rId12"/>
          <a:stretch/>
        </p:blipFill>
        <p:spPr>
          <a:xfrm>
            <a:off x="1954083" y="1300188"/>
            <a:ext cx="5183020" cy="5183020"/>
          </a:xfrm>
          <a:prstGeom prst="rect">
            <a:avLst/>
          </a:prstGeom>
          <a:ln>
            <a:noFill/>
          </a:ln>
        </p:spPr>
      </p:pic>
      <p:pic>
        <p:nvPicPr>
          <p:cNvPr id="193" name="Image 192"/>
          <p:cNvPicPr/>
          <p:nvPr/>
        </p:nvPicPr>
        <p:blipFill>
          <a:blip r:embed="rId13"/>
          <a:stretch/>
        </p:blipFill>
        <p:spPr>
          <a:xfrm>
            <a:off x="1954083" y="1300188"/>
            <a:ext cx="5183020" cy="5183020"/>
          </a:xfrm>
          <a:prstGeom prst="rect">
            <a:avLst/>
          </a:prstGeom>
          <a:ln>
            <a:noFill/>
          </a:ln>
        </p:spPr>
      </p:pic>
      <p:pic>
        <p:nvPicPr>
          <p:cNvPr id="194" name="Image 193"/>
          <p:cNvPicPr/>
          <p:nvPr/>
        </p:nvPicPr>
        <p:blipFill>
          <a:blip r:embed="rId14"/>
          <a:stretch/>
        </p:blipFill>
        <p:spPr>
          <a:xfrm>
            <a:off x="1954083" y="1300188"/>
            <a:ext cx="5183020" cy="5183020"/>
          </a:xfrm>
          <a:prstGeom prst="rect">
            <a:avLst/>
          </a:prstGeom>
          <a:ln>
            <a:noFill/>
          </a:ln>
        </p:spPr>
      </p:pic>
      <p:pic>
        <p:nvPicPr>
          <p:cNvPr id="195" name="Image 194"/>
          <p:cNvPicPr/>
          <p:nvPr/>
        </p:nvPicPr>
        <p:blipFill>
          <a:blip r:embed="rId15"/>
          <a:stretch/>
        </p:blipFill>
        <p:spPr>
          <a:xfrm>
            <a:off x="1954083" y="1300188"/>
            <a:ext cx="5183020" cy="5183020"/>
          </a:xfrm>
          <a:prstGeom prst="rect">
            <a:avLst/>
          </a:prstGeom>
          <a:ln>
            <a:noFill/>
          </a:ln>
        </p:spPr>
      </p:pic>
      <p:pic>
        <p:nvPicPr>
          <p:cNvPr id="196" name="Image 195"/>
          <p:cNvPicPr/>
          <p:nvPr/>
        </p:nvPicPr>
        <p:blipFill>
          <a:blip r:embed="rId16"/>
          <a:stretch/>
        </p:blipFill>
        <p:spPr>
          <a:xfrm>
            <a:off x="1954083" y="1300188"/>
            <a:ext cx="5183020" cy="5183020"/>
          </a:xfrm>
          <a:prstGeom prst="rect">
            <a:avLst/>
          </a:prstGeom>
          <a:ln>
            <a:noFill/>
          </a:ln>
        </p:spPr>
      </p:pic>
      <p:pic>
        <p:nvPicPr>
          <p:cNvPr id="197" name="Image 196"/>
          <p:cNvPicPr/>
          <p:nvPr/>
        </p:nvPicPr>
        <p:blipFill>
          <a:blip r:embed="rId17"/>
          <a:stretch/>
        </p:blipFill>
        <p:spPr>
          <a:xfrm>
            <a:off x="1954083" y="1300188"/>
            <a:ext cx="5183020" cy="5183020"/>
          </a:xfrm>
          <a:prstGeom prst="rect">
            <a:avLst/>
          </a:prstGeom>
          <a:ln>
            <a:noFill/>
          </a:ln>
        </p:spPr>
      </p:pic>
      <p:pic>
        <p:nvPicPr>
          <p:cNvPr id="198" name="Image 197"/>
          <p:cNvPicPr/>
          <p:nvPr/>
        </p:nvPicPr>
        <p:blipFill>
          <a:blip r:embed="rId18"/>
          <a:stretch/>
        </p:blipFill>
        <p:spPr>
          <a:xfrm>
            <a:off x="1954083" y="1300188"/>
            <a:ext cx="5183020" cy="5183020"/>
          </a:xfrm>
          <a:prstGeom prst="rect">
            <a:avLst/>
          </a:prstGeom>
          <a:ln>
            <a:noFill/>
          </a:ln>
        </p:spPr>
      </p:pic>
      <p:pic>
        <p:nvPicPr>
          <p:cNvPr id="199" name="Image 198"/>
          <p:cNvPicPr/>
          <p:nvPr/>
        </p:nvPicPr>
        <p:blipFill>
          <a:blip r:embed="rId19"/>
          <a:stretch/>
        </p:blipFill>
        <p:spPr>
          <a:xfrm>
            <a:off x="1954083" y="1300188"/>
            <a:ext cx="5183020" cy="5183020"/>
          </a:xfrm>
          <a:prstGeom prst="rect">
            <a:avLst/>
          </a:prstGeom>
          <a:ln>
            <a:noFill/>
          </a:ln>
        </p:spPr>
      </p:pic>
      <p:pic>
        <p:nvPicPr>
          <p:cNvPr id="200" name="Image 199"/>
          <p:cNvPicPr/>
          <p:nvPr/>
        </p:nvPicPr>
        <p:blipFill>
          <a:blip r:embed="rId20"/>
          <a:stretch/>
        </p:blipFill>
        <p:spPr>
          <a:xfrm>
            <a:off x="1954083" y="1300188"/>
            <a:ext cx="5183020" cy="5183020"/>
          </a:xfrm>
          <a:prstGeom prst="rect">
            <a:avLst/>
          </a:prstGeom>
          <a:ln>
            <a:noFill/>
          </a:ln>
        </p:spPr>
      </p:pic>
      <p:pic>
        <p:nvPicPr>
          <p:cNvPr id="201" name="Image 200"/>
          <p:cNvPicPr/>
          <p:nvPr/>
        </p:nvPicPr>
        <p:blipFill>
          <a:blip r:embed="rId21"/>
          <a:stretch/>
        </p:blipFill>
        <p:spPr>
          <a:xfrm>
            <a:off x="1954083" y="1300188"/>
            <a:ext cx="5183020" cy="5183020"/>
          </a:xfrm>
          <a:prstGeom prst="rect">
            <a:avLst/>
          </a:prstGeom>
          <a:ln>
            <a:noFill/>
          </a:ln>
        </p:spPr>
      </p:pic>
      <p:pic>
        <p:nvPicPr>
          <p:cNvPr id="202" name="Image 201"/>
          <p:cNvPicPr/>
          <p:nvPr/>
        </p:nvPicPr>
        <p:blipFill>
          <a:blip r:embed="rId22"/>
          <a:stretch/>
        </p:blipFill>
        <p:spPr>
          <a:xfrm>
            <a:off x="1954083" y="1300188"/>
            <a:ext cx="5183020" cy="5183020"/>
          </a:xfrm>
          <a:prstGeom prst="rect">
            <a:avLst/>
          </a:prstGeom>
          <a:ln>
            <a:noFill/>
          </a:ln>
        </p:spPr>
      </p:pic>
      <p:pic>
        <p:nvPicPr>
          <p:cNvPr id="203" name="Image 202"/>
          <p:cNvPicPr/>
          <p:nvPr/>
        </p:nvPicPr>
        <p:blipFill>
          <a:blip r:embed="rId23"/>
          <a:stretch/>
        </p:blipFill>
        <p:spPr>
          <a:xfrm>
            <a:off x="1954083" y="1300188"/>
            <a:ext cx="5183020" cy="5183020"/>
          </a:xfrm>
          <a:prstGeom prst="rect">
            <a:avLst/>
          </a:prstGeom>
          <a:ln>
            <a:noFill/>
          </a:ln>
        </p:spPr>
      </p:pic>
      <p:pic>
        <p:nvPicPr>
          <p:cNvPr id="204" name="Image 203"/>
          <p:cNvPicPr/>
          <p:nvPr/>
        </p:nvPicPr>
        <p:blipFill>
          <a:blip r:embed="rId24"/>
          <a:stretch/>
        </p:blipFill>
        <p:spPr>
          <a:xfrm>
            <a:off x="1954083" y="1300188"/>
            <a:ext cx="5183020" cy="5183020"/>
          </a:xfrm>
          <a:prstGeom prst="rect">
            <a:avLst/>
          </a:prstGeom>
          <a:ln>
            <a:noFill/>
          </a:ln>
        </p:spPr>
      </p:pic>
      <p:pic>
        <p:nvPicPr>
          <p:cNvPr id="205" name="Image 204"/>
          <p:cNvPicPr/>
          <p:nvPr/>
        </p:nvPicPr>
        <p:blipFill>
          <a:blip r:embed="rId25"/>
          <a:stretch/>
        </p:blipFill>
        <p:spPr>
          <a:xfrm>
            <a:off x="1954083" y="1300188"/>
            <a:ext cx="5183020" cy="5183020"/>
          </a:xfrm>
          <a:prstGeom prst="rect">
            <a:avLst/>
          </a:prstGeom>
          <a:ln>
            <a:noFill/>
          </a:ln>
        </p:spPr>
      </p:pic>
      <p:pic>
        <p:nvPicPr>
          <p:cNvPr id="206" name="Image 205"/>
          <p:cNvPicPr/>
          <p:nvPr/>
        </p:nvPicPr>
        <p:blipFill>
          <a:blip r:embed="rId26"/>
          <a:stretch/>
        </p:blipFill>
        <p:spPr>
          <a:xfrm>
            <a:off x="1954083" y="1300188"/>
            <a:ext cx="5183020" cy="5183020"/>
          </a:xfrm>
          <a:prstGeom prst="rect">
            <a:avLst/>
          </a:prstGeom>
          <a:ln>
            <a:noFill/>
          </a:ln>
        </p:spPr>
      </p:pic>
      <p:pic>
        <p:nvPicPr>
          <p:cNvPr id="207" name="Image 206"/>
          <p:cNvPicPr/>
          <p:nvPr/>
        </p:nvPicPr>
        <p:blipFill>
          <a:blip r:embed="rId27"/>
          <a:stretch/>
        </p:blipFill>
        <p:spPr>
          <a:xfrm>
            <a:off x="1954083" y="1300188"/>
            <a:ext cx="5183020" cy="5183020"/>
          </a:xfrm>
          <a:prstGeom prst="rect">
            <a:avLst/>
          </a:prstGeom>
          <a:ln>
            <a:noFill/>
          </a:ln>
        </p:spPr>
      </p:pic>
      <p:pic>
        <p:nvPicPr>
          <p:cNvPr id="208" name="Image 207"/>
          <p:cNvPicPr/>
          <p:nvPr/>
        </p:nvPicPr>
        <p:blipFill>
          <a:blip r:embed="rId28"/>
          <a:stretch/>
        </p:blipFill>
        <p:spPr>
          <a:xfrm>
            <a:off x="1954083" y="1300188"/>
            <a:ext cx="5183020" cy="5183020"/>
          </a:xfrm>
          <a:prstGeom prst="rect">
            <a:avLst/>
          </a:prstGeom>
          <a:ln>
            <a:noFill/>
          </a:ln>
        </p:spPr>
      </p:pic>
      <p:pic>
        <p:nvPicPr>
          <p:cNvPr id="209" name="Image 208"/>
          <p:cNvPicPr/>
          <p:nvPr/>
        </p:nvPicPr>
        <p:blipFill>
          <a:blip r:embed="rId29"/>
          <a:stretch/>
        </p:blipFill>
        <p:spPr>
          <a:xfrm>
            <a:off x="1954083" y="1300188"/>
            <a:ext cx="5183020" cy="5183020"/>
          </a:xfrm>
          <a:prstGeom prst="rect">
            <a:avLst/>
          </a:prstGeom>
          <a:ln>
            <a:noFill/>
          </a:ln>
        </p:spPr>
      </p:pic>
      <p:pic>
        <p:nvPicPr>
          <p:cNvPr id="210" name="Image 209"/>
          <p:cNvPicPr/>
          <p:nvPr/>
        </p:nvPicPr>
        <p:blipFill>
          <a:blip r:embed="rId30"/>
          <a:stretch/>
        </p:blipFill>
        <p:spPr>
          <a:xfrm>
            <a:off x="1954083" y="1300188"/>
            <a:ext cx="5183020" cy="5183020"/>
          </a:xfrm>
          <a:prstGeom prst="rect">
            <a:avLst/>
          </a:prstGeom>
          <a:ln>
            <a:noFill/>
          </a:ln>
        </p:spPr>
      </p:pic>
      <p:pic>
        <p:nvPicPr>
          <p:cNvPr id="211" name="Image 210"/>
          <p:cNvPicPr/>
          <p:nvPr/>
        </p:nvPicPr>
        <p:blipFill>
          <a:blip r:embed="rId31"/>
          <a:stretch/>
        </p:blipFill>
        <p:spPr>
          <a:xfrm>
            <a:off x="1954083" y="1300188"/>
            <a:ext cx="5183020" cy="5183020"/>
          </a:xfrm>
          <a:prstGeom prst="rect">
            <a:avLst/>
          </a:prstGeom>
          <a:ln>
            <a:noFill/>
          </a:ln>
        </p:spPr>
      </p:pic>
      <p:pic>
        <p:nvPicPr>
          <p:cNvPr id="212" name="Image 211"/>
          <p:cNvPicPr/>
          <p:nvPr/>
        </p:nvPicPr>
        <p:blipFill>
          <a:blip r:embed="rId32"/>
          <a:stretch/>
        </p:blipFill>
        <p:spPr>
          <a:xfrm>
            <a:off x="1954083" y="1300188"/>
            <a:ext cx="5183020" cy="5183020"/>
          </a:xfrm>
          <a:prstGeom prst="rect">
            <a:avLst/>
          </a:prstGeom>
          <a:ln>
            <a:noFill/>
          </a:ln>
        </p:spPr>
      </p:pic>
      <p:sp>
        <p:nvSpPr>
          <p:cNvPr id="213" name="TextShape 2"/>
          <p:cNvSpPr txBox="1"/>
          <p:nvPr/>
        </p:nvSpPr>
        <p:spPr>
          <a:xfrm>
            <a:off x="7380057" y="2243921"/>
            <a:ext cx="1632756" cy="1010676"/>
          </a:xfrm>
          <a:prstGeom prst="rect">
            <a:avLst/>
          </a:prstGeom>
          <a:noFill/>
          <a:ln>
            <a:noFill/>
          </a:ln>
        </p:spPr>
        <p:txBody>
          <a:bodyPr lIns="81638" tIns="40819" rIns="81638" bIns="40819"/>
          <a:lstStyle/>
          <a:p>
            <a:r>
              <a:rPr lang="fr-FR" sz="1633" spc="-1">
                <a:latin typeface="Arial"/>
              </a:rPr>
              <a:t>   14 pierres</a:t>
            </a:r>
          </a:p>
          <a:p>
            <a:r>
              <a:rPr lang="fr-FR" sz="1633" spc="-1">
                <a:latin typeface="Arial"/>
              </a:rPr>
              <a:t>+ 30 territoires</a:t>
            </a:r>
          </a:p>
          <a:p>
            <a:r>
              <a:rPr lang="fr-FR" sz="1633" spc="-1">
                <a:latin typeface="Arial"/>
              </a:rPr>
              <a:t>---------------------</a:t>
            </a:r>
          </a:p>
          <a:p>
            <a:r>
              <a:rPr lang="fr-FR" sz="1633" spc="-1">
                <a:latin typeface="Arial"/>
              </a:rPr>
              <a:t>= 44 points</a:t>
            </a:r>
          </a:p>
        </p:txBody>
      </p:sp>
      <p:sp>
        <p:nvSpPr>
          <p:cNvPr id="214" name="TextShape 3"/>
          <p:cNvSpPr txBox="1"/>
          <p:nvPr/>
        </p:nvSpPr>
        <p:spPr>
          <a:xfrm>
            <a:off x="195931" y="2245553"/>
            <a:ext cx="1632756" cy="1010676"/>
          </a:xfrm>
          <a:prstGeom prst="rect">
            <a:avLst/>
          </a:prstGeom>
          <a:noFill/>
          <a:ln>
            <a:noFill/>
          </a:ln>
        </p:spPr>
        <p:txBody>
          <a:bodyPr lIns="81638" tIns="40819" rIns="81638" bIns="40819"/>
          <a:lstStyle/>
          <a:p>
            <a:r>
              <a:rPr lang="fr-FR" sz="1633" spc="-1">
                <a:latin typeface="Arial"/>
              </a:rPr>
              <a:t>   14 pierres</a:t>
            </a:r>
          </a:p>
          <a:p>
            <a:r>
              <a:rPr lang="fr-FR" sz="1633" spc="-1">
                <a:latin typeface="Arial"/>
              </a:rPr>
              <a:t>+ 23 territoires</a:t>
            </a:r>
          </a:p>
          <a:p>
            <a:r>
              <a:rPr lang="fr-FR" sz="1633" spc="-1">
                <a:latin typeface="Arial"/>
              </a:rPr>
              <a:t>---------------------</a:t>
            </a:r>
          </a:p>
          <a:p>
            <a:r>
              <a:rPr lang="fr-FR" sz="1633" spc="-1">
                <a:latin typeface="Arial"/>
              </a:rPr>
              <a:t>= 37 points</a:t>
            </a:r>
          </a:p>
        </p:txBody>
      </p:sp>
      <p:sp>
        <p:nvSpPr>
          <p:cNvPr id="215" name="TextShape 4"/>
          <p:cNvSpPr txBox="1"/>
          <p:nvPr/>
        </p:nvSpPr>
        <p:spPr>
          <a:xfrm>
            <a:off x="7445367" y="3680746"/>
            <a:ext cx="1175911" cy="546320"/>
          </a:xfrm>
          <a:prstGeom prst="rect">
            <a:avLst/>
          </a:prstGeom>
          <a:noFill/>
          <a:ln>
            <a:noFill/>
          </a:ln>
        </p:spPr>
        <p:txBody>
          <a:bodyPr lIns="81638" tIns="40819" rIns="81638" bIns="40819"/>
          <a:lstStyle/>
          <a:p>
            <a:r>
              <a:rPr lang="fr-FR" sz="1633" spc="-1">
                <a:latin typeface="Arial"/>
              </a:rPr>
              <a:t>Noir gagne</a:t>
            </a:r>
          </a:p>
          <a:p>
            <a:r>
              <a:rPr lang="fr-FR" sz="1633" spc="-1">
                <a:latin typeface="Arial"/>
              </a:rPr>
              <a:t>de 7 points</a:t>
            </a:r>
          </a:p>
        </p:txBody>
      </p:sp>
      <p:sp>
        <p:nvSpPr>
          <p:cNvPr id="216" name="TextShape 5"/>
          <p:cNvSpPr txBox="1"/>
          <p:nvPr/>
        </p:nvSpPr>
        <p:spPr>
          <a:xfrm>
            <a:off x="130621" y="4921640"/>
            <a:ext cx="1698066" cy="1242854"/>
          </a:xfrm>
          <a:prstGeom prst="rect">
            <a:avLst/>
          </a:prstGeom>
          <a:noFill/>
          <a:ln>
            <a:noFill/>
          </a:ln>
        </p:spPr>
        <p:txBody>
          <a:bodyPr lIns="81638" tIns="40819" rIns="81638" bIns="40819"/>
          <a:lstStyle/>
          <a:p>
            <a:r>
              <a:rPr lang="fr-FR" sz="1633" spc="-1" dirty="0">
                <a:latin typeface="Arial"/>
              </a:rPr>
              <a:t>Mais !</a:t>
            </a:r>
          </a:p>
          <a:p>
            <a:r>
              <a:rPr lang="fr-FR" sz="1633" spc="-1" dirty="0">
                <a:latin typeface="Arial"/>
              </a:rPr>
              <a:t>Si komi = 7,5</a:t>
            </a:r>
          </a:p>
          <a:p>
            <a:endParaRPr lang="fr-FR" sz="1633" spc="-1" dirty="0">
              <a:latin typeface="Arial"/>
            </a:endParaRPr>
          </a:p>
          <a:p>
            <a:r>
              <a:rPr lang="fr-FR" sz="1633" spc="-1" dirty="0">
                <a:latin typeface="Arial"/>
              </a:rPr>
              <a:t>Blanc gagne</a:t>
            </a:r>
          </a:p>
          <a:p>
            <a:r>
              <a:rPr lang="fr-FR" sz="1633" spc="-1" dirty="0">
                <a:latin typeface="Arial"/>
              </a:rPr>
              <a:t>de 0,5 </a:t>
            </a:r>
            <a:r>
              <a:rPr lang="fr-FR" sz="1633" spc="-1" dirty="0" smtClean="0">
                <a:latin typeface="Arial"/>
              </a:rPr>
              <a:t>point </a:t>
            </a:r>
            <a:r>
              <a:rPr lang="fr-FR" sz="1633" spc="-1" dirty="0">
                <a:latin typeface="Arial"/>
              </a:rPr>
              <a:t> </a:t>
            </a:r>
            <a:r>
              <a:rPr lang="fr-FR" spc="-1" dirty="0" smtClean="0">
                <a:latin typeface="Arial"/>
                <a:sym typeface="Wingdings" panose="05000000000000000000" pitchFamily="2" charset="2"/>
              </a:rPr>
              <a:t></a:t>
            </a:r>
            <a:endParaRPr lang="fr-FR" sz="1633" spc="-1" dirty="0">
              <a:latin typeface="Arial"/>
            </a:endParaRPr>
          </a:p>
        </p:txBody>
      </p:sp>
      <p:sp>
        <p:nvSpPr>
          <p:cNvPr id="39" name="Titre 1"/>
          <p:cNvSpPr>
            <a:spLocks noGrp="1"/>
          </p:cNvSpPr>
          <p:nvPr>
            <p:ph type="title"/>
          </p:nvPr>
        </p:nvSpPr>
        <p:spPr>
          <a:xfrm>
            <a:off x="238897" y="636701"/>
            <a:ext cx="7200000" cy="491072"/>
          </a:xfrm>
        </p:spPr>
        <p:txBody>
          <a:bodyPr>
            <a:normAutofit fontScale="90000"/>
          </a:bodyPr>
          <a:lstStyle/>
          <a:p>
            <a:r>
              <a:rPr lang="fr-FR" dirty="0" smtClean="0"/>
              <a:t>Règles du jeu</a:t>
            </a:r>
            <a:endParaRPr lang="fr-FR" dirty="0"/>
          </a:p>
        </p:txBody>
      </p:sp>
    </p:spTree>
    <p:extLst>
      <p:ext uri="{BB962C8B-B14F-4D97-AF65-F5344CB8AC3E}">
        <p14:creationId xmlns:p14="http://schemas.microsoft.com/office/powerpoint/2010/main" val="19997459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1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19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1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1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1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fill="hold" nodeType="clickEffect">
                                  <p:stCondLst>
                                    <p:cond delay="0"/>
                                  </p:stCondLst>
                                  <p:childTnLst>
                                    <p:set>
                                      <p:cBhvr>
                                        <p:cTn id="74" dur="1" fill="hold">
                                          <p:stCondLst>
                                            <p:cond delay="0"/>
                                          </p:stCondLst>
                                        </p:cTn>
                                        <p:tgtEl>
                                          <p:spTgt spid="19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20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fill="hold" nodeType="clickEffect">
                                  <p:stCondLst>
                                    <p:cond delay="0"/>
                                  </p:stCondLst>
                                  <p:childTnLst>
                                    <p:set>
                                      <p:cBhvr>
                                        <p:cTn id="82" dur="1" fill="hold">
                                          <p:stCondLst>
                                            <p:cond delay="0"/>
                                          </p:stCondLst>
                                        </p:cTn>
                                        <p:tgtEl>
                                          <p:spTgt spid="20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fill="hold" nodeType="clickEffect">
                                  <p:stCondLst>
                                    <p:cond delay="0"/>
                                  </p:stCondLst>
                                  <p:childTnLst>
                                    <p:set>
                                      <p:cBhvr>
                                        <p:cTn id="86" dur="1" fill="hold">
                                          <p:stCondLst>
                                            <p:cond delay="0"/>
                                          </p:stCondLst>
                                        </p:cTn>
                                        <p:tgtEl>
                                          <p:spTgt spid="20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fill="hold" nodeType="clickEffect">
                                  <p:stCondLst>
                                    <p:cond delay="0"/>
                                  </p:stCondLst>
                                  <p:childTnLst>
                                    <p:set>
                                      <p:cBhvr>
                                        <p:cTn id="90" dur="1" fill="hold">
                                          <p:stCondLst>
                                            <p:cond delay="0"/>
                                          </p:stCondLst>
                                        </p:cTn>
                                        <p:tgtEl>
                                          <p:spTgt spid="20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fill="hold" nodeType="clickEffect">
                                  <p:stCondLst>
                                    <p:cond delay="0"/>
                                  </p:stCondLst>
                                  <p:childTnLst>
                                    <p:set>
                                      <p:cBhvr>
                                        <p:cTn id="94" dur="1" fill="hold">
                                          <p:stCondLst>
                                            <p:cond delay="0"/>
                                          </p:stCondLst>
                                        </p:cTn>
                                        <p:tgtEl>
                                          <p:spTgt spid="20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fill="hold" nodeType="clickEffect">
                                  <p:stCondLst>
                                    <p:cond delay="0"/>
                                  </p:stCondLst>
                                  <p:childTnLst>
                                    <p:set>
                                      <p:cBhvr>
                                        <p:cTn id="98" dur="1" fill="hold">
                                          <p:stCondLst>
                                            <p:cond delay="0"/>
                                          </p:stCondLst>
                                        </p:cTn>
                                        <p:tgtEl>
                                          <p:spTgt spid="20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fill="hold" nodeType="clickEffect">
                                  <p:stCondLst>
                                    <p:cond delay="0"/>
                                  </p:stCondLst>
                                  <p:childTnLst>
                                    <p:set>
                                      <p:cBhvr>
                                        <p:cTn id="102" dur="1" fill="hold">
                                          <p:stCondLst>
                                            <p:cond delay="0"/>
                                          </p:stCondLst>
                                        </p:cTn>
                                        <p:tgtEl>
                                          <p:spTgt spid="20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fill="hold" nodeType="clickEffect">
                                  <p:stCondLst>
                                    <p:cond delay="0"/>
                                  </p:stCondLst>
                                  <p:childTnLst>
                                    <p:set>
                                      <p:cBhvr>
                                        <p:cTn id="106" dur="1" fill="hold">
                                          <p:stCondLst>
                                            <p:cond delay="0"/>
                                          </p:stCondLst>
                                        </p:cTn>
                                        <p:tgtEl>
                                          <p:spTgt spid="20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fill="hold" nodeType="clickEffect">
                                  <p:stCondLst>
                                    <p:cond delay="0"/>
                                  </p:stCondLst>
                                  <p:childTnLst>
                                    <p:set>
                                      <p:cBhvr>
                                        <p:cTn id="110" dur="1" fill="hold">
                                          <p:stCondLst>
                                            <p:cond delay="0"/>
                                          </p:stCondLst>
                                        </p:cTn>
                                        <p:tgtEl>
                                          <p:spTgt spid="20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fill="hold" nodeType="clickEffect">
                                  <p:stCondLst>
                                    <p:cond delay="0"/>
                                  </p:stCondLst>
                                  <p:childTnLst>
                                    <p:set>
                                      <p:cBhvr>
                                        <p:cTn id="114" dur="1" fill="hold">
                                          <p:stCondLst>
                                            <p:cond delay="0"/>
                                          </p:stCondLst>
                                        </p:cTn>
                                        <p:tgtEl>
                                          <p:spTgt spid="20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fill="hold" nodeType="clickEffect">
                                  <p:stCondLst>
                                    <p:cond delay="0"/>
                                  </p:stCondLst>
                                  <p:childTnLst>
                                    <p:set>
                                      <p:cBhvr>
                                        <p:cTn id="118" dur="1" fill="hold">
                                          <p:stCondLst>
                                            <p:cond delay="0"/>
                                          </p:stCondLst>
                                        </p:cTn>
                                        <p:tgtEl>
                                          <p:spTgt spid="21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fill="hold" nodeType="clickEffect">
                                  <p:stCondLst>
                                    <p:cond delay="0"/>
                                  </p:stCondLst>
                                  <p:childTnLst>
                                    <p:set>
                                      <p:cBhvr>
                                        <p:cTn id="122" dur="1" fill="hold">
                                          <p:stCondLst>
                                            <p:cond delay="0"/>
                                          </p:stCondLst>
                                        </p:cTn>
                                        <p:tgtEl>
                                          <p:spTgt spid="21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fill="hold" nodeType="clickEffect">
                                  <p:stCondLst>
                                    <p:cond delay="0"/>
                                  </p:stCondLst>
                                  <p:childTnLst>
                                    <p:set>
                                      <p:cBhvr>
                                        <p:cTn id="12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fill="hold" nodeType="clickEffect">
                                  <p:stCondLst>
                                    <p:cond delay="0"/>
                                  </p:stCondLst>
                                  <p:childTnLst>
                                    <p:set>
                                      <p:cBhvr>
                                        <p:cTn id="13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fill="hold" nodeType="clickEffect">
                                  <p:stCondLst>
                                    <p:cond delay="0"/>
                                  </p:stCondLst>
                                  <p:childTnLst>
                                    <p:set>
                                      <p:cBhvr>
                                        <p:cTn id="13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fill="hold" nodeType="clickEffect">
                                  <p:stCondLst>
                                    <p:cond delay="0"/>
                                  </p:stCondLst>
                                  <p:childTnLst>
                                    <p:set>
                                      <p:cBhvr>
                                        <p:cTn id="13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fill="hold" nodeType="clickEffect">
                                  <p:stCondLst>
                                    <p:cond delay="0"/>
                                  </p:stCondLst>
                                  <p:childTnLst>
                                    <p:set>
                                      <p:cBhvr>
                                        <p:cTn id="142" dur="1" fill="hold">
                                          <p:stCondLst>
                                            <p:cond delay="0"/>
                                          </p:stCondLst>
                                        </p:cTn>
                                        <p:tgtEl>
                                          <p:spTgt spid="21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fill="hold" nodeType="clickEffect">
                                  <p:stCondLst>
                                    <p:cond delay="0"/>
                                  </p:stCondLst>
                                  <p:childTnLst>
                                    <p:set>
                                      <p:cBhvr>
                                        <p:cTn id="14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fill="hold" nodeType="clickEffect">
                                  <p:stCondLst>
                                    <p:cond delay="0"/>
                                  </p:stCondLst>
                                  <p:childTnLst>
                                    <p:set>
                                      <p:cBhvr>
                                        <p:cTn id="15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fill="hold" nodeType="clickEffect">
                                  <p:stCondLst>
                                    <p:cond delay="0"/>
                                  </p:stCondLst>
                                  <p:childTnLst>
                                    <p:set>
                                      <p:cBhvr>
                                        <p:cTn id="15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fill="hold" nodeType="clickEffect">
                                  <p:stCondLst>
                                    <p:cond delay="0"/>
                                  </p:stCondLst>
                                  <p:childTnLst>
                                    <p:set>
                                      <p:cBhvr>
                                        <p:cTn id="15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fill="hold" nodeType="clickEffect">
                                  <p:stCondLst>
                                    <p:cond delay="0"/>
                                  </p:stCondLst>
                                  <p:childTnLst>
                                    <p:set>
                                      <p:cBhvr>
                                        <p:cTn id="162"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fill="hold" nodeType="clickEffect">
                                  <p:stCondLst>
                                    <p:cond delay="0"/>
                                  </p:stCondLst>
                                  <p:childTnLst>
                                    <p:set>
                                      <p:cBhvr>
                                        <p:cTn id="166"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fill="hold" nodeType="clickEffect">
                                  <p:stCondLst>
                                    <p:cond delay="0"/>
                                  </p:stCondLst>
                                  <p:childTnLst>
                                    <p:set>
                                      <p:cBhvr>
                                        <p:cTn id="170" dur="1" fill="hold">
                                          <p:stCondLst>
                                            <p:cond delay="0"/>
                                          </p:stCondLst>
                                        </p:cTn>
                                        <p:tgtEl>
                                          <p:spTgt spid="216">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fill="hold" nodeType="clickEffect">
                                  <p:stCondLst>
                                    <p:cond delay="0"/>
                                  </p:stCondLst>
                                  <p:childTnLst>
                                    <p:set>
                                      <p:cBhvr>
                                        <p:cTn id="174" dur="1" fill="hold">
                                          <p:stCondLst>
                                            <p:cond delay="0"/>
                                          </p:stCondLst>
                                        </p:cTn>
                                        <p:tgtEl>
                                          <p:spTgt spid="216">
                                            <p:txEl>
                                              <p:pRg st="1" end="1"/>
                                            </p:txEl>
                                          </p:spTgt>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fill="hold" nodeType="clickEffect">
                                  <p:stCondLst>
                                    <p:cond delay="0"/>
                                  </p:stCondLst>
                                  <p:childTnLst>
                                    <p:set>
                                      <p:cBhvr>
                                        <p:cTn id="178" dur="1" fill="hold">
                                          <p:stCondLst>
                                            <p:cond delay="0"/>
                                          </p:stCondLst>
                                        </p:cTn>
                                        <p:tgtEl>
                                          <p:spTgt spid="216">
                                            <p:txEl>
                                              <p:pRg st="3" end="3"/>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fill="hold" nodeType="clickEffect">
                                  <p:stCondLst>
                                    <p:cond delay="0"/>
                                  </p:stCondLst>
                                  <p:childTnLst>
                                    <p:set>
                                      <p:cBhvr>
                                        <p:cTn id="182" dur="1" fill="hold">
                                          <p:stCondLst>
                                            <p:cond delay="0"/>
                                          </p:stCondLst>
                                        </p:cTn>
                                        <p:tgtEl>
                                          <p:spTgt spid="2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Le Go n’est pas plus compliqué que ça en terme d’apprentissage des règles.</a:t>
            </a:r>
          </a:p>
          <a:p>
            <a:r>
              <a:rPr lang="fr-FR" dirty="0" smtClean="0"/>
              <a:t>Après… il faut pratiquer…</a:t>
            </a:r>
          </a:p>
          <a:p>
            <a:r>
              <a:rPr lang="fr-FR" dirty="0" smtClean="0"/>
              <a:t>Vous serez toujours les bienvenus dans n’importe quel club de la FFG pour en apprendre et en découvrir un peu plus sur le jeu de go et, en particulier, au club de Grenoble</a:t>
            </a:r>
          </a:p>
          <a:p>
            <a:pPr marL="0" indent="0">
              <a:buNone/>
            </a:pPr>
            <a:r>
              <a:rPr lang="fr-FR" dirty="0" smtClean="0">
                <a:hlinkClick r:id="rId2"/>
              </a:rPr>
              <a:t>http</a:t>
            </a:r>
            <a:r>
              <a:rPr lang="fr-FR" dirty="0">
                <a:hlinkClick r:id="rId2"/>
              </a:rPr>
              <a:t>://grenoble.jeudego.org</a:t>
            </a:r>
            <a:r>
              <a:rPr lang="fr-FR" dirty="0" smtClean="0">
                <a:hlinkClick r:id="rId2"/>
              </a:rPr>
              <a:t>/</a:t>
            </a:r>
            <a:endParaRPr lang="fr-FR" dirty="0" smtClean="0"/>
          </a:p>
          <a:p>
            <a:pPr marL="0" indent="0">
              <a:buNone/>
            </a:pPr>
            <a:endParaRPr lang="fr-FR" dirty="0"/>
          </a:p>
        </p:txBody>
      </p:sp>
      <p:sp>
        <p:nvSpPr>
          <p:cNvPr id="4" name="Titre 1"/>
          <p:cNvSpPr>
            <a:spLocks noGrp="1"/>
          </p:cNvSpPr>
          <p:nvPr>
            <p:ph type="title"/>
          </p:nvPr>
        </p:nvSpPr>
        <p:spPr/>
        <p:txBody>
          <a:bodyPr>
            <a:normAutofit fontScale="90000"/>
          </a:bodyPr>
          <a:lstStyle/>
          <a:p>
            <a:r>
              <a:rPr lang="fr-FR" dirty="0" smtClean="0"/>
              <a:t>Règles du jeu</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73" y="5125378"/>
            <a:ext cx="2341756" cy="1561171"/>
          </a:xfrm>
          <a:prstGeom prst="rect">
            <a:avLst/>
          </a:prstGeom>
        </p:spPr>
      </p:pic>
    </p:spTree>
    <p:extLst>
      <p:ext uri="{BB962C8B-B14F-4D97-AF65-F5344CB8AC3E}">
        <p14:creationId xmlns:p14="http://schemas.microsoft.com/office/powerpoint/2010/main" val="3354049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smtClean="0"/>
              <a:t>Evolution en orient / période pré-classique</a:t>
            </a:r>
            <a:endParaRPr lang="fr-FR" sz="2800" dirty="0"/>
          </a:p>
        </p:txBody>
      </p:sp>
      <p:sp>
        <p:nvSpPr>
          <p:cNvPr id="3" name="Espace réservé du contenu 2"/>
          <p:cNvSpPr>
            <a:spLocks noGrp="1"/>
          </p:cNvSpPr>
          <p:nvPr>
            <p:ph idx="1"/>
          </p:nvPr>
        </p:nvSpPr>
        <p:spPr>
          <a:xfrm>
            <a:off x="411892" y="1404255"/>
            <a:ext cx="8559114" cy="5573193"/>
          </a:xfrm>
        </p:spPr>
        <p:txBody>
          <a:bodyPr>
            <a:normAutofit fontScale="85000" lnSpcReduction="20000"/>
          </a:bodyPr>
          <a:lstStyle/>
          <a:p>
            <a:r>
              <a:rPr lang="fr-FR" sz="2400" b="1" i="1" u="sng" dirty="0" smtClean="0">
                <a:latin typeface="Liberation Sans"/>
              </a:rPr>
              <a:t>Chine</a:t>
            </a:r>
          </a:p>
          <a:p>
            <a:pPr lvl="1"/>
            <a:r>
              <a:rPr lang="fr-FR" sz="2000" b="1" i="1" dirty="0" smtClean="0">
                <a:latin typeface="Liberation Sans"/>
              </a:rPr>
              <a:t>Durant </a:t>
            </a:r>
            <a:r>
              <a:rPr lang="fr-FR" sz="2000" b="1" i="1" dirty="0">
                <a:latin typeface="Liberation Sans"/>
              </a:rPr>
              <a:t>la </a:t>
            </a:r>
            <a:r>
              <a:rPr lang="fr-FR" sz="2000" b="1" i="1" dirty="0" smtClean="0">
                <a:latin typeface="Liberation Sans"/>
              </a:rPr>
              <a:t>dynastie </a:t>
            </a:r>
            <a:r>
              <a:rPr lang="fr-FR" sz="2000" b="1" i="1" dirty="0">
                <a:latin typeface="Liberation Sans"/>
              </a:rPr>
              <a:t>Han (25-220 </a:t>
            </a:r>
            <a:r>
              <a:rPr lang="fr-FR" sz="2000" b="1" i="1" dirty="0" err="1">
                <a:latin typeface="Liberation Sans"/>
              </a:rPr>
              <a:t>ap</a:t>
            </a:r>
            <a:r>
              <a:rPr lang="fr-FR" sz="2000" b="1" i="1" dirty="0">
                <a:latin typeface="Liberation Sans"/>
              </a:rPr>
              <a:t>. J.C</a:t>
            </a:r>
            <a:r>
              <a:rPr lang="fr-FR" sz="2000" b="1" i="1" dirty="0" smtClean="0">
                <a:latin typeface="Liberation Sans"/>
              </a:rPr>
              <a:t>.)</a:t>
            </a:r>
            <a:endParaRPr lang="fr-FR" sz="2000" b="1" i="1" dirty="0">
              <a:latin typeface="Liberation Sans"/>
            </a:endParaRPr>
          </a:p>
          <a:p>
            <a:pPr lvl="2"/>
            <a:r>
              <a:rPr lang="fr-FR" sz="1700" i="1" dirty="0">
                <a:latin typeface="Liberation Sans"/>
              </a:rPr>
              <a:t>Le jeu de Go est porté au rang d</a:t>
            </a:r>
            <a:r>
              <a:rPr lang="fr-FR" sz="1700" b="1" i="1" dirty="0">
                <a:latin typeface="Liberation Sans"/>
              </a:rPr>
              <a:t>’ art sacré </a:t>
            </a:r>
            <a:r>
              <a:rPr lang="fr-FR" sz="1700" i="1" dirty="0">
                <a:latin typeface="Liberation Sans"/>
              </a:rPr>
              <a:t>au même titre que la peinture, la musique et la calligraphie</a:t>
            </a:r>
            <a:r>
              <a:rPr lang="fr-FR" sz="1700" i="1" dirty="0" smtClean="0">
                <a:latin typeface="Liberation Sans"/>
              </a:rPr>
              <a:t>.</a:t>
            </a:r>
          </a:p>
          <a:p>
            <a:pPr lvl="1"/>
            <a:r>
              <a:rPr lang="fr-FR" sz="2100" b="1" i="1" dirty="0" smtClean="0">
                <a:latin typeface="Liberation Sans"/>
              </a:rPr>
              <a:t>Durant les dynasties suivantes (Jin, Sui, Tang, Song, Liao …)</a:t>
            </a:r>
          </a:p>
          <a:p>
            <a:pPr lvl="2"/>
            <a:r>
              <a:rPr lang="fr-FR" sz="1700" i="1" dirty="0" smtClean="0">
                <a:latin typeface="Liberation Sans"/>
              </a:rPr>
              <a:t>La pratique du jeu se développe chez les "classes supérieures éduquées" (cour de l’empereur, écrivains, moines…) </a:t>
            </a:r>
          </a:p>
          <a:p>
            <a:endParaRPr lang="fr-FR" sz="2400" dirty="0"/>
          </a:p>
          <a:p>
            <a:endParaRPr lang="fr-FR" sz="2400" b="1" i="1" dirty="0" smtClean="0">
              <a:latin typeface="Liberation Sans"/>
            </a:endParaRPr>
          </a:p>
          <a:p>
            <a:endParaRPr lang="fr-FR" sz="2400" b="1" i="1" dirty="0">
              <a:latin typeface="Liberation Sans"/>
            </a:endParaRPr>
          </a:p>
          <a:p>
            <a:endParaRPr lang="fr-FR" sz="2400" b="1" i="1" dirty="0" smtClean="0">
              <a:latin typeface="Liberation Sans"/>
            </a:endParaRPr>
          </a:p>
          <a:p>
            <a:endParaRPr lang="fr-FR" sz="2400" b="1" i="1" dirty="0" smtClean="0">
              <a:latin typeface="Liberation Sans"/>
            </a:endParaRPr>
          </a:p>
          <a:p>
            <a:endParaRPr lang="fr-FR" sz="2400" b="1" i="1" dirty="0" smtClean="0">
              <a:latin typeface="Liberation Sans"/>
            </a:endParaRPr>
          </a:p>
          <a:p>
            <a:endParaRPr lang="fr-FR" sz="2400" b="1" i="1" dirty="0" smtClean="0">
              <a:latin typeface="Liberation Sans"/>
            </a:endParaRPr>
          </a:p>
          <a:p>
            <a:endParaRPr lang="fr-FR" sz="2400" b="1" i="1" dirty="0" smtClean="0">
              <a:latin typeface="Liberation Sans"/>
            </a:endParaRPr>
          </a:p>
          <a:p>
            <a:pPr lvl="3"/>
            <a:endParaRPr lang="fr-FR" sz="1000" b="1" i="1" dirty="0" smtClean="0">
              <a:latin typeface="Liberation Sans"/>
            </a:endParaRPr>
          </a:p>
          <a:p>
            <a:r>
              <a:rPr lang="fr-FR" sz="2200" b="1" i="1" dirty="0" smtClean="0">
                <a:latin typeface="Liberation Sans"/>
              </a:rPr>
              <a:t>Exportation du jeu de Go </a:t>
            </a:r>
          </a:p>
          <a:p>
            <a:pPr lvl="1"/>
            <a:r>
              <a:rPr lang="fr-FR" sz="1900" b="1" dirty="0" smtClean="0">
                <a:latin typeface="Liberation Sans"/>
              </a:rPr>
              <a:t>Corée : </a:t>
            </a:r>
            <a:r>
              <a:rPr lang="fr-FR" sz="1900" dirty="0" smtClean="0">
                <a:latin typeface="Liberation Sans"/>
              </a:rPr>
              <a:t>au V</a:t>
            </a:r>
            <a:r>
              <a:rPr lang="fr-FR" sz="1900" baseline="30000" dirty="0" smtClean="0">
                <a:latin typeface="Liberation Sans"/>
              </a:rPr>
              <a:t>e</a:t>
            </a:r>
            <a:r>
              <a:rPr lang="fr-FR" sz="1900" dirty="0" smtClean="0">
                <a:latin typeface="Liberation Sans"/>
              </a:rPr>
              <a:t> siècle</a:t>
            </a:r>
            <a:endParaRPr lang="fr-FR" sz="1900" dirty="0">
              <a:latin typeface="Liberation Sans"/>
            </a:endParaRPr>
          </a:p>
          <a:p>
            <a:pPr lvl="1"/>
            <a:r>
              <a:rPr lang="fr-FR" sz="1900" b="1" dirty="0" smtClean="0">
                <a:latin typeface="Liberation Sans"/>
              </a:rPr>
              <a:t>Japon : </a:t>
            </a:r>
            <a:r>
              <a:rPr lang="fr-FR" sz="1900" dirty="0" smtClean="0">
                <a:latin typeface="Liberation Sans"/>
              </a:rPr>
              <a:t>au VII</a:t>
            </a:r>
            <a:r>
              <a:rPr lang="fr-FR" sz="1900" baseline="30000" dirty="0" smtClean="0">
                <a:latin typeface="Liberation Sans"/>
              </a:rPr>
              <a:t>e</a:t>
            </a:r>
            <a:r>
              <a:rPr lang="fr-FR" sz="1900" dirty="0" smtClean="0">
                <a:latin typeface="Liberation Sans"/>
              </a:rPr>
              <a:t> siècle</a:t>
            </a:r>
          </a:p>
        </p:txBody>
      </p:sp>
      <p:sp>
        <p:nvSpPr>
          <p:cNvPr id="5" name="ZoneTexte 4"/>
          <p:cNvSpPr txBox="1"/>
          <p:nvPr/>
        </p:nvSpPr>
        <p:spPr>
          <a:xfrm>
            <a:off x="4687930" y="3213419"/>
            <a:ext cx="4139214" cy="1200329"/>
          </a:xfrm>
          <a:prstGeom prst="rect">
            <a:avLst/>
          </a:prstGeom>
          <a:noFill/>
        </p:spPr>
        <p:txBody>
          <a:bodyPr wrap="square" rtlCol="0">
            <a:spAutoFit/>
          </a:bodyPr>
          <a:lstStyle/>
          <a:p>
            <a:r>
              <a:rPr lang="fr-FR" sz="1200" b="1" dirty="0">
                <a:solidFill>
                  <a:srgbClr val="0070C0"/>
                </a:solidFill>
              </a:rPr>
              <a:t>Bo </a:t>
            </a:r>
            <a:r>
              <a:rPr lang="fr-FR" sz="1200" b="1" dirty="0" err="1">
                <a:solidFill>
                  <a:srgbClr val="0070C0"/>
                </a:solidFill>
              </a:rPr>
              <a:t>Juyi</a:t>
            </a:r>
            <a:r>
              <a:rPr lang="fr-FR" sz="1200" b="1" dirty="0">
                <a:solidFill>
                  <a:srgbClr val="0070C0"/>
                </a:solidFill>
              </a:rPr>
              <a:t>, (</a:t>
            </a:r>
            <a:r>
              <a:rPr lang="fr-FR" sz="1200" b="1" dirty="0" smtClean="0">
                <a:solidFill>
                  <a:srgbClr val="0070C0"/>
                </a:solidFill>
              </a:rPr>
              <a:t>772-846), poète </a:t>
            </a:r>
            <a:r>
              <a:rPr lang="fr-FR" sz="1200" b="1" dirty="0">
                <a:solidFill>
                  <a:srgbClr val="0070C0"/>
                </a:solidFill>
              </a:rPr>
              <a:t>chinois de grand </a:t>
            </a:r>
            <a:r>
              <a:rPr lang="fr-FR" sz="1200" b="1" dirty="0" smtClean="0">
                <a:solidFill>
                  <a:srgbClr val="0070C0"/>
                </a:solidFill>
              </a:rPr>
              <a:t>renom durant la dynastie Tang (618-907) a écrit </a:t>
            </a:r>
            <a:r>
              <a:rPr lang="fr-FR" sz="1200" dirty="0" smtClean="0">
                <a:solidFill>
                  <a:srgbClr val="0070C0"/>
                </a:solidFill>
              </a:rPr>
              <a:t>:</a:t>
            </a:r>
          </a:p>
          <a:p>
            <a:r>
              <a:rPr lang="fr-FR" sz="1200" dirty="0">
                <a:solidFill>
                  <a:srgbClr val="0070C0"/>
                </a:solidFill>
              </a:rPr>
              <a:t>Des moines de la montagne sont assis jouant au </a:t>
            </a:r>
            <a:r>
              <a:rPr lang="fr-FR" sz="1200" dirty="0" smtClean="0">
                <a:solidFill>
                  <a:srgbClr val="0070C0"/>
                </a:solidFill>
              </a:rPr>
              <a:t>go,</a:t>
            </a:r>
            <a:endParaRPr lang="fr-FR" sz="1200" dirty="0">
              <a:solidFill>
                <a:srgbClr val="0070C0"/>
              </a:solidFill>
            </a:endParaRPr>
          </a:p>
          <a:p>
            <a:r>
              <a:rPr lang="fr-FR" sz="1200" dirty="0">
                <a:solidFill>
                  <a:srgbClr val="0070C0"/>
                </a:solidFill>
              </a:rPr>
              <a:t>Sur le tablier l’ombre lumineuse des </a:t>
            </a:r>
            <a:r>
              <a:rPr lang="fr-FR" sz="1200" dirty="0" smtClean="0">
                <a:solidFill>
                  <a:srgbClr val="0070C0"/>
                </a:solidFill>
              </a:rPr>
              <a:t>bambous,</a:t>
            </a:r>
            <a:endParaRPr lang="fr-FR" sz="1200" dirty="0">
              <a:solidFill>
                <a:srgbClr val="0070C0"/>
              </a:solidFill>
            </a:endParaRPr>
          </a:p>
          <a:p>
            <a:r>
              <a:rPr lang="fr-FR" sz="1200" dirty="0">
                <a:solidFill>
                  <a:srgbClr val="0070C0"/>
                </a:solidFill>
              </a:rPr>
              <a:t>On ne voit personne à travers le feuillage </a:t>
            </a:r>
            <a:r>
              <a:rPr lang="fr-FR" sz="1200" dirty="0" smtClean="0">
                <a:solidFill>
                  <a:srgbClr val="0070C0"/>
                </a:solidFill>
              </a:rPr>
              <a:t>chatoyant,</a:t>
            </a:r>
            <a:endParaRPr lang="fr-FR" sz="1200" dirty="0">
              <a:solidFill>
                <a:srgbClr val="0070C0"/>
              </a:solidFill>
            </a:endParaRPr>
          </a:p>
          <a:p>
            <a:r>
              <a:rPr lang="fr-FR" sz="1200" dirty="0">
                <a:solidFill>
                  <a:srgbClr val="0070C0"/>
                </a:solidFill>
              </a:rPr>
              <a:t>Mais de temps en temps on entend le claquement d’une </a:t>
            </a:r>
            <a:r>
              <a:rPr lang="fr-FR" sz="1200" dirty="0" smtClean="0">
                <a:solidFill>
                  <a:srgbClr val="0070C0"/>
                </a:solidFill>
              </a:rPr>
              <a:t>pierre.</a:t>
            </a:r>
            <a:endParaRPr lang="fr-FR" sz="1200" dirty="0">
              <a:solidFill>
                <a:srgbClr val="0070C0"/>
              </a:solidFill>
            </a:endParaRPr>
          </a:p>
        </p:txBody>
      </p:sp>
      <p:pic>
        <p:nvPicPr>
          <p:cNvPr id="6" name="Image 5"/>
          <p:cNvPicPr>
            <a:picLocks noChangeAspect="1"/>
          </p:cNvPicPr>
          <p:nvPr/>
        </p:nvPicPr>
        <p:blipFill>
          <a:blip r:embed="rId2"/>
          <a:stretch>
            <a:fillRect/>
          </a:stretch>
        </p:blipFill>
        <p:spPr>
          <a:xfrm>
            <a:off x="428364" y="3033660"/>
            <a:ext cx="3978877" cy="2314381"/>
          </a:xfrm>
          <a:prstGeom prst="rect">
            <a:avLst/>
          </a:prstGeom>
        </p:spPr>
      </p:pic>
      <p:sp>
        <p:nvSpPr>
          <p:cNvPr id="9" name="ZoneTexte 8"/>
          <p:cNvSpPr txBox="1"/>
          <p:nvPr/>
        </p:nvSpPr>
        <p:spPr>
          <a:xfrm>
            <a:off x="304800" y="5348041"/>
            <a:ext cx="4341941" cy="276999"/>
          </a:xfrm>
          <a:prstGeom prst="rect">
            <a:avLst/>
          </a:prstGeom>
          <a:noFill/>
        </p:spPr>
        <p:txBody>
          <a:bodyPr wrap="square" rtlCol="0">
            <a:spAutoFit/>
          </a:bodyPr>
          <a:lstStyle/>
          <a:p>
            <a:r>
              <a:rPr lang="fr-FR" sz="1200" b="1" dirty="0" smtClean="0">
                <a:solidFill>
                  <a:srgbClr val="0070C0"/>
                </a:solidFill>
              </a:rPr>
              <a:t>Partie de go à la cour durant la dynastie Song du Nord (960-1127)</a:t>
            </a:r>
            <a:endParaRPr lang="fr-FR" sz="1200" b="1" dirty="0">
              <a:solidFill>
                <a:srgbClr val="0070C0"/>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930" y="4413748"/>
            <a:ext cx="4390168" cy="2020191"/>
          </a:xfrm>
          <a:prstGeom prst="rect">
            <a:avLst/>
          </a:prstGeom>
        </p:spPr>
      </p:pic>
      <p:sp>
        <p:nvSpPr>
          <p:cNvPr id="8" name="Rectangle 7"/>
          <p:cNvSpPr/>
          <p:nvPr/>
        </p:nvSpPr>
        <p:spPr>
          <a:xfrm>
            <a:off x="5910223" y="6433939"/>
            <a:ext cx="2245999" cy="276999"/>
          </a:xfrm>
          <a:prstGeom prst="rect">
            <a:avLst/>
          </a:prstGeom>
        </p:spPr>
        <p:txBody>
          <a:bodyPr wrap="none">
            <a:spAutoFit/>
          </a:bodyPr>
          <a:lstStyle/>
          <a:p>
            <a:r>
              <a:rPr lang="fr-FR" sz="1200" b="1" dirty="0" smtClean="0">
                <a:solidFill>
                  <a:srgbClr val="0070C0"/>
                </a:solidFill>
              </a:rPr>
              <a:t>Illustration du poème de Bo </a:t>
            </a:r>
            <a:r>
              <a:rPr lang="fr-FR" sz="1200" b="1" dirty="0" err="1" smtClean="0">
                <a:solidFill>
                  <a:srgbClr val="0070C0"/>
                </a:solidFill>
              </a:rPr>
              <a:t>Juyi</a:t>
            </a:r>
            <a:endParaRPr lang="fr-FR" sz="1200" b="1" dirty="0">
              <a:solidFill>
                <a:srgbClr val="0070C0"/>
              </a:solidFill>
            </a:endParaRPr>
          </a:p>
        </p:txBody>
      </p:sp>
    </p:spTree>
    <p:extLst>
      <p:ext uri="{BB962C8B-B14F-4D97-AF65-F5344CB8AC3E}">
        <p14:creationId xmlns:p14="http://schemas.microsoft.com/office/powerpoint/2010/main" val="3533632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6606" y="1131358"/>
            <a:ext cx="8482693" cy="5282293"/>
          </a:xfrm>
        </p:spPr>
        <p:txBody>
          <a:bodyPr>
            <a:normAutofit/>
          </a:bodyPr>
          <a:lstStyle/>
          <a:p>
            <a:r>
              <a:rPr lang="fr-FR" sz="2800" b="1" i="1" u="sng" dirty="0" smtClean="0">
                <a:latin typeface="Liberation Sans"/>
              </a:rPr>
              <a:t>Chine</a:t>
            </a:r>
          </a:p>
          <a:p>
            <a:pPr lvl="2"/>
            <a:endParaRPr lang="fr-FR" sz="1800" b="1" i="1" dirty="0" smtClean="0">
              <a:latin typeface="Liberation Sans"/>
            </a:endParaRPr>
          </a:p>
          <a:p>
            <a:pPr lvl="1"/>
            <a:r>
              <a:rPr lang="fr-FR" sz="2400" b="1" i="1" dirty="0" smtClean="0">
                <a:latin typeface="Liberation Sans"/>
              </a:rPr>
              <a:t>Divers ouvrages sont écrits</a:t>
            </a:r>
          </a:p>
          <a:p>
            <a:pPr lvl="4"/>
            <a:endParaRPr lang="fr-FR" sz="1400" b="1" i="1" dirty="0" smtClean="0">
              <a:latin typeface="Liberation Sans"/>
            </a:endParaRPr>
          </a:p>
          <a:p>
            <a:pPr lvl="2"/>
            <a:r>
              <a:rPr lang="fr-FR" sz="1800" b="1" i="1" dirty="0">
                <a:latin typeface="Liberation Sans"/>
              </a:rPr>
              <a:t>Manuel </a:t>
            </a:r>
            <a:r>
              <a:rPr lang="fr-FR" sz="1800" b="1" i="1" dirty="0" smtClean="0">
                <a:latin typeface="Liberation Sans"/>
              </a:rPr>
              <a:t>de base</a:t>
            </a:r>
            <a:endParaRPr lang="fr-FR" sz="1800" b="1" i="1" dirty="0">
              <a:latin typeface="Liberation Sans"/>
            </a:endParaRPr>
          </a:p>
          <a:p>
            <a:pPr lvl="3"/>
            <a:r>
              <a:rPr lang="fr-FR" sz="1400" b="1" i="1" dirty="0">
                <a:latin typeface="Liberation Sans"/>
              </a:rPr>
              <a:t>« </a:t>
            </a:r>
            <a:r>
              <a:rPr lang="fr-FR" sz="1400" b="1" i="1" dirty="0" err="1">
                <a:latin typeface="Liberation Sans"/>
              </a:rPr>
              <a:t>Dūnhuáng</a:t>
            </a:r>
            <a:r>
              <a:rPr lang="fr-FR" sz="1400" b="1" i="1" dirty="0">
                <a:latin typeface="Liberation Sans"/>
              </a:rPr>
              <a:t> </a:t>
            </a:r>
            <a:r>
              <a:rPr lang="fr-FR" sz="1400" b="1" i="1" dirty="0" err="1">
                <a:latin typeface="Liberation Sans"/>
              </a:rPr>
              <a:t>Qíjīng</a:t>
            </a:r>
            <a:r>
              <a:rPr lang="fr-FR" sz="1400" b="1" i="1" dirty="0">
                <a:latin typeface="Liberation Sans"/>
              </a:rPr>
              <a:t> » </a:t>
            </a:r>
            <a:r>
              <a:rPr lang="fr-FR" sz="1400" i="1" dirty="0">
                <a:latin typeface="Liberation Sans"/>
              </a:rPr>
              <a:t>"Le jeu de go </a:t>
            </a:r>
            <a:r>
              <a:rPr lang="fr-FR" sz="1400" i="1" dirty="0" smtClean="0">
                <a:latin typeface="Liberation Sans"/>
              </a:rPr>
              <a:t>de </a:t>
            </a:r>
            <a:r>
              <a:rPr lang="fr-FR" sz="1400" i="1" dirty="0" err="1" smtClean="0">
                <a:latin typeface="Liberation Sans"/>
              </a:rPr>
              <a:t>Dunhuiang</a:t>
            </a:r>
            <a:r>
              <a:rPr lang="fr-FR" sz="1400" i="1" dirty="0" smtClean="0">
                <a:latin typeface="Liberation Sans"/>
              </a:rPr>
              <a:t>"</a:t>
            </a:r>
            <a:endParaRPr lang="fr-FR" sz="1400" i="1" dirty="0">
              <a:latin typeface="Liberation Sans"/>
            </a:endParaRPr>
          </a:p>
          <a:p>
            <a:pPr lvl="3"/>
            <a:r>
              <a:rPr lang="fr-FR" sz="1400" i="1" dirty="0" smtClean="0">
                <a:latin typeface="Liberation Sans"/>
              </a:rPr>
              <a:t>Ecrit au VI</a:t>
            </a:r>
            <a:r>
              <a:rPr lang="fr-FR" sz="1400" i="1" baseline="30000" dirty="0" smtClean="0">
                <a:latin typeface="Liberation Sans"/>
              </a:rPr>
              <a:t>e</a:t>
            </a:r>
            <a:r>
              <a:rPr lang="fr-FR" sz="1400" i="1" dirty="0" smtClean="0">
                <a:latin typeface="Liberation Sans"/>
              </a:rPr>
              <a:t> siècle. Auteur inconnu</a:t>
            </a:r>
            <a:endParaRPr lang="fr-FR" sz="1400" i="1" dirty="0">
              <a:latin typeface="Liberation Sans"/>
            </a:endParaRPr>
          </a:p>
          <a:p>
            <a:pPr lvl="2"/>
            <a:endParaRPr lang="fr-FR" sz="1800" b="1" i="1" dirty="0" smtClean="0">
              <a:latin typeface="Liberation Sans"/>
            </a:endParaRPr>
          </a:p>
          <a:p>
            <a:pPr lvl="2"/>
            <a:r>
              <a:rPr lang="fr-FR" sz="1800" b="1" i="1" dirty="0" smtClean="0">
                <a:latin typeface="Liberation Sans"/>
              </a:rPr>
              <a:t>Manuel d’apprentissage</a:t>
            </a:r>
          </a:p>
          <a:p>
            <a:pPr lvl="3"/>
            <a:r>
              <a:rPr lang="fr-FR" sz="1400" b="1" i="1" dirty="0">
                <a:latin typeface="Liberation Sans"/>
              </a:rPr>
              <a:t>« </a:t>
            </a:r>
            <a:r>
              <a:rPr lang="fr-FR" sz="1400" b="1" i="1" dirty="0" err="1">
                <a:latin typeface="Liberation Sans"/>
              </a:rPr>
              <a:t>Qijing</a:t>
            </a:r>
            <a:r>
              <a:rPr lang="fr-FR" sz="1400" b="1" i="1" dirty="0">
                <a:latin typeface="Liberation Sans"/>
              </a:rPr>
              <a:t> </a:t>
            </a:r>
            <a:r>
              <a:rPr lang="fr-FR" sz="1400" b="1" i="1" dirty="0" err="1">
                <a:latin typeface="Liberation Sans"/>
              </a:rPr>
              <a:t>Shisanpian</a:t>
            </a:r>
            <a:r>
              <a:rPr lang="fr-FR" sz="1400" b="1" i="1" dirty="0">
                <a:latin typeface="Liberation Sans"/>
              </a:rPr>
              <a:t> </a:t>
            </a:r>
            <a:r>
              <a:rPr lang="fr-FR" sz="1400" b="1" i="1" dirty="0" smtClean="0">
                <a:latin typeface="Liberation Sans"/>
              </a:rPr>
              <a:t>» "</a:t>
            </a:r>
            <a:r>
              <a:rPr lang="fr-FR" sz="1400" b="1" i="1" dirty="0">
                <a:latin typeface="Liberation Sans"/>
              </a:rPr>
              <a:t>Le jeu de go en 13 chapitres"</a:t>
            </a:r>
          </a:p>
          <a:p>
            <a:pPr lvl="3"/>
            <a:r>
              <a:rPr lang="fr-FR" sz="1400" i="1" dirty="0">
                <a:latin typeface="Liberation Sans"/>
              </a:rPr>
              <a:t>Écrit entre 1049 et </a:t>
            </a:r>
            <a:r>
              <a:rPr lang="fr-FR" sz="1400" i="1" dirty="0" smtClean="0">
                <a:latin typeface="Liberation Sans"/>
              </a:rPr>
              <a:t>1054 par </a:t>
            </a:r>
            <a:r>
              <a:rPr lang="fr-FR" sz="1400" i="1" dirty="0">
                <a:latin typeface="Liberation Sans"/>
              </a:rPr>
              <a:t>Zhang </a:t>
            </a:r>
            <a:r>
              <a:rPr lang="fr-FR" sz="1400" i="1" dirty="0" smtClean="0">
                <a:latin typeface="Liberation Sans"/>
              </a:rPr>
              <a:t>Ni</a:t>
            </a:r>
          </a:p>
          <a:p>
            <a:pPr lvl="3"/>
            <a:r>
              <a:rPr lang="fr-FR" sz="1400" i="1" dirty="0" smtClean="0">
                <a:latin typeface="Liberation Sans"/>
              </a:rPr>
              <a:t>Les parties sont jouées avec 4 pierres (2 blanches et 2 noires)</a:t>
            </a:r>
          </a:p>
          <a:p>
            <a:pPr marL="1371600" lvl="3" indent="0">
              <a:buNone/>
            </a:pPr>
            <a:r>
              <a:rPr lang="fr-FR" sz="1400" i="1" dirty="0" smtClean="0">
                <a:latin typeface="Liberation Sans"/>
              </a:rPr>
              <a:t>     déjà posées sur le plateau </a:t>
            </a:r>
            <a:endParaRPr lang="fr-FR" sz="1400" i="1" dirty="0">
              <a:latin typeface="Liberation Sans"/>
            </a:endParaRPr>
          </a:p>
          <a:p>
            <a:pPr marL="914400" lvl="2" indent="0">
              <a:buNone/>
            </a:pPr>
            <a:endParaRPr lang="fr-FR" sz="1800" b="1" i="1" dirty="0" smtClean="0">
              <a:latin typeface="Liberation Sans"/>
            </a:endParaRPr>
          </a:p>
          <a:p>
            <a:pPr lvl="2"/>
            <a:r>
              <a:rPr lang="fr-FR" sz="1800" b="1" i="1" dirty="0" smtClean="0">
                <a:latin typeface="Liberation Sans"/>
              </a:rPr>
              <a:t>Pratique du jeu</a:t>
            </a:r>
          </a:p>
          <a:p>
            <a:pPr lvl="3"/>
            <a:r>
              <a:rPr lang="fr-FR" sz="1400" b="1" i="1" dirty="0">
                <a:latin typeface="Liberation Sans"/>
              </a:rPr>
              <a:t>« Xuan </a:t>
            </a:r>
            <a:r>
              <a:rPr lang="fr-FR" sz="1400" b="1" i="1" dirty="0" err="1">
                <a:latin typeface="Liberation Sans"/>
              </a:rPr>
              <a:t>xuan</a:t>
            </a:r>
            <a:r>
              <a:rPr lang="fr-FR" sz="1400" b="1" i="1" dirty="0">
                <a:latin typeface="Liberation Sans"/>
              </a:rPr>
              <a:t> qi </a:t>
            </a:r>
            <a:r>
              <a:rPr lang="fr-FR" sz="1400" b="1" i="1" dirty="0" err="1">
                <a:latin typeface="Liberation Sans"/>
              </a:rPr>
              <a:t>jing</a:t>
            </a:r>
            <a:r>
              <a:rPr lang="fr-FR" sz="1400" b="1" i="1" dirty="0">
                <a:latin typeface="Liberation Sans"/>
              </a:rPr>
              <a:t> </a:t>
            </a:r>
            <a:r>
              <a:rPr lang="fr-FR" sz="1400" b="1" i="1" dirty="0" smtClean="0">
                <a:latin typeface="Liberation Sans"/>
              </a:rPr>
              <a:t>»  Recueil </a:t>
            </a:r>
            <a:r>
              <a:rPr lang="fr-FR" sz="1400" b="1" i="1" dirty="0">
                <a:latin typeface="Liberation Sans"/>
              </a:rPr>
              <a:t>de problèmes</a:t>
            </a:r>
          </a:p>
          <a:p>
            <a:pPr lvl="3"/>
            <a:r>
              <a:rPr lang="fr-FR" sz="1400" i="1" dirty="0">
                <a:latin typeface="Liberation Sans"/>
              </a:rPr>
              <a:t>Ecrit en </a:t>
            </a:r>
            <a:r>
              <a:rPr lang="fr-FR" sz="1400" i="1" dirty="0" smtClean="0">
                <a:latin typeface="Liberation Sans"/>
              </a:rPr>
              <a:t>1349 par </a:t>
            </a:r>
            <a:r>
              <a:rPr lang="fr-FR" sz="1400" i="1" dirty="0">
                <a:latin typeface="Liberation Sans"/>
              </a:rPr>
              <a:t>Yan </a:t>
            </a:r>
            <a:r>
              <a:rPr lang="fr-FR" sz="1400" i="1" dirty="0" err="1">
                <a:latin typeface="Liberation Sans"/>
              </a:rPr>
              <a:t>Defu</a:t>
            </a:r>
            <a:r>
              <a:rPr lang="fr-FR" sz="1400" i="1" dirty="0">
                <a:latin typeface="Liberation Sans"/>
              </a:rPr>
              <a:t> et Yan </a:t>
            </a:r>
            <a:r>
              <a:rPr lang="fr-FR" sz="1400" i="1" dirty="0" err="1" smtClean="0">
                <a:latin typeface="Liberation Sans"/>
              </a:rPr>
              <a:t>Tianzhang</a:t>
            </a:r>
            <a:endParaRPr lang="fr-FR" sz="1400" i="1" dirty="0">
              <a:latin typeface="Liberation Sans"/>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765" y="4618189"/>
            <a:ext cx="1617842" cy="2239811"/>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97" y="2462897"/>
            <a:ext cx="1852477" cy="1231700"/>
          </a:xfrm>
          <a:prstGeom prst="rect">
            <a:avLst/>
          </a:prstGeom>
        </p:spPr>
      </p:pic>
      <p:sp>
        <p:nvSpPr>
          <p:cNvPr id="2" name="ZoneTexte 1"/>
          <p:cNvSpPr txBox="1"/>
          <p:nvPr/>
        </p:nvSpPr>
        <p:spPr>
          <a:xfrm>
            <a:off x="238897" y="3772504"/>
            <a:ext cx="1649811" cy="600164"/>
          </a:xfrm>
          <a:prstGeom prst="rect">
            <a:avLst/>
          </a:prstGeom>
          <a:noFill/>
        </p:spPr>
        <p:txBody>
          <a:bodyPr wrap="none" rtlCol="0">
            <a:spAutoFit/>
          </a:bodyPr>
          <a:lstStyle/>
          <a:p>
            <a:r>
              <a:rPr lang="fr-FR" sz="1100" b="1" dirty="0" err="1">
                <a:solidFill>
                  <a:srgbClr val="0070C0"/>
                </a:solidFill>
                <a:latin typeface="Liberation Sans"/>
              </a:rPr>
              <a:t>Qijing</a:t>
            </a:r>
            <a:r>
              <a:rPr lang="fr-FR" sz="1100" b="1" dirty="0">
                <a:solidFill>
                  <a:srgbClr val="0070C0"/>
                </a:solidFill>
                <a:latin typeface="Liberation Sans"/>
              </a:rPr>
              <a:t> </a:t>
            </a:r>
            <a:r>
              <a:rPr lang="fr-FR" sz="1100" b="1" dirty="0" err="1" smtClean="0">
                <a:solidFill>
                  <a:srgbClr val="0070C0"/>
                </a:solidFill>
                <a:latin typeface="Liberation Sans"/>
              </a:rPr>
              <a:t>Shisanpian</a:t>
            </a:r>
            <a:endParaRPr lang="fr-FR" sz="1100" b="1" dirty="0" smtClean="0">
              <a:solidFill>
                <a:srgbClr val="0070C0"/>
              </a:solidFill>
              <a:latin typeface="Liberation Sans"/>
            </a:endParaRPr>
          </a:p>
          <a:p>
            <a:r>
              <a:rPr lang="fr-FR" sz="1100" dirty="0" smtClean="0">
                <a:solidFill>
                  <a:srgbClr val="0070C0"/>
                </a:solidFill>
                <a:latin typeface="Liberation Sans"/>
              </a:rPr>
              <a:t>(copie du texte original)</a:t>
            </a:r>
          </a:p>
          <a:p>
            <a:r>
              <a:rPr lang="fr-FR" sz="1100" dirty="0" smtClean="0">
                <a:solidFill>
                  <a:srgbClr val="0070C0"/>
                </a:solidFill>
                <a:latin typeface="Liberation Sans"/>
              </a:rPr>
              <a:t>Librairie de Pékin</a:t>
            </a:r>
            <a:endParaRPr lang="fr-FR" sz="1100" dirty="0">
              <a:solidFill>
                <a:srgbClr val="0070C0"/>
              </a:solidFill>
              <a:latin typeface="Liberation Sans"/>
            </a:endParaRPr>
          </a:p>
        </p:txBody>
      </p:sp>
      <p:sp>
        <p:nvSpPr>
          <p:cNvPr id="10" name="ZoneTexte 9"/>
          <p:cNvSpPr txBox="1"/>
          <p:nvPr/>
        </p:nvSpPr>
        <p:spPr>
          <a:xfrm>
            <a:off x="1847226" y="6257836"/>
            <a:ext cx="2244525" cy="600164"/>
          </a:xfrm>
          <a:prstGeom prst="rect">
            <a:avLst/>
          </a:prstGeom>
          <a:noFill/>
        </p:spPr>
        <p:txBody>
          <a:bodyPr wrap="none" rtlCol="0">
            <a:spAutoFit/>
          </a:bodyPr>
          <a:lstStyle/>
          <a:p>
            <a:r>
              <a:rPr lang="fr-FR" sz="1100" b="1" dirty="0">
                <a:solidFill>
                  <a:srgbClr val="0070C0"/>
                </a:solidFill>
                <a:latin typeface="Liberation Sans"/>
              </a:rPr>
              <a:t>Xuan </a:t>
            </a:r>
            <a:r>
              <a:rPr lang="fr-FR" sz="1100" b="1" dirty="0" err="1">
                <a:solidFill>
                  <a:srgbClr val="0070C0"/>
                </a:solidFill>
                <a:latin typeface="Liberation Sans"/>
              </a:rPr>
              <a:t>xuan</a:t>
            </a:r>
            <a:r>
              <a:rPr lang="fr-FR" sz="1100" b="1" dirty="0">
                <a:solidFill>
                  <a:srgbClr val="0070C0"/>
                </a:solidFill>
                <a:latin typeface="Liberation Sans"/>
              </a:rPr>
              <a:t> qi </a:t>
            </a:r>
            <a:r>
              <a:rPr lang="fr-FR" sz="1100" b="1" dirty="0" err="1" smtClean="0">
                <a:solidFill>
                  <a:srgbClr val="0070C0"/>
                </a:solidFill>
                <a:latin typeface="Liberation Sans"/>
              </a:rPr>
              <a:t>jing</a:t>
            </a:r>
            <a:endParaRPr lang="fr-FR" sz="1100" b="1" dirty="0" smtClean="0">
              <a:solidFill>
                <a:srgbClr val="0070C0"/>
              </a:solidFill>
              <a:latin typeface="Liberation Sans"/>
            </a:endParaRPr>
          </a:p>
          <a:p>
            <a:r>
              <a:rPr lang="fr-FR" sz="1100" dirty="0" smtClean="0">
                <a:solidFill>
                  <a:srgbClr val="0070C0"/>
                </a:solidFill>
                <a:latin typeface="Liberation Sans"/>
              </a:rPr>
              <a:t>(une des nombreuses rééditions)</a:t>
            </a:r>
          </a:p>
          <a:p>
            <a:r>
              <a:rPr lang="fr-FR" sz="1100" dirty="0" smtClean="0">
                <a:solidFill>
                  <a:srgbClr val="0070C0"/>
                </a:solidFill>
                <a:latin typeface="Liberation Sans"/>
              </a:rPr>
              <a:t>Librairie de Pékin</a:t>
            </a:r>
            <a:endParaRPr lang="fr-FR" sz="1100" dirty="0">
              <a:solidFill>
                <a:srgbClr val="0070C0"/>
              </a:solidFill>
              <a:latin typeface="Liberation Sans"/>
            </a:endParaRPr>
          </a:p>
        </p:txBody>
      </p:sp>
      <p:pic>
        <p:nvPicPr>
          <p:cNvPr id="6" name="Imag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38897" y="1301660"/>
            <a:ext cx="1589667" cy="1440636"/>
          </a:xfrm>
          <a:prstGeom prst="rect">
            <a:avLst/>
          </a:prstGeom>
        </p:spPr>
      </p:pic>
      <p:sp>
        <p:nvSpPr>
          <p:cNvPr id="9" name="ZoneTexte 8"/>
          <p:cNvSpPr txBox="1"/>
          <p:nvPr/>
        </p:nvSpPr>
        <p:spPr>
          <a:xfrm>
            <a:off x="7422696" y="2778665"/>
            <a:ext cx="1622067" cy="600164"/>
          </a:xfrm>
          <a:prstGeom prst="rect">
            <a:avLst/>
          </a:prstGeom>
          <a:noFill/>
        </p:spPr>
        <p:txBody>
          <a:bodyPr wrap="square" rtlCol="0">
            <a:spAutoFit/>
          </a:bodyPr>
          <a:lstStyle/>
          <a:p>
            <a:r>
              <a:rPr lang="fr-FR" sz="1100" b="1" i="1" dirty="0" err="1">
                <a:solidFill>
                  <a:srgbClr val="0070C0"/>
                </a:solidFill>
                <a:latin typeface="Liberation Sans"/>
              </a:rPr>
              <a:t>Dūnhuáng</a:t>
            </a:r>
            <a:r>
              <a:rPr lang="fr-FR" sz="1100" b="1" i="1" dirty="0">
                <a:solidFill>
                  <a:srgbClr val="0070C0"/>
                </a:solidFill>
                <a:latin typeface="Liberation Sans"/>
              </a:rPr>
              <a:t> </a:t>
            </a:r>
            <a:r>
              <a:rPr lang="fr-FR" sz="1100" b="1" i="1" dirty="0" err="1">
                <a:solidFill>
                  <a:srgbClr val="0070C0"/>
                </a:solidFill>
                <a:latin typeface="Liberation Sans"/>
              </a:rPr>
              <a:t>Qíjīng</a:t>
            </a:r>
            <a:r>
              <a:rPr lang="fr-FR" sz="1100" b="1" i="1" dirty="0">
                <a:solidFill>
                  <a:srgbClr val="0070C0"/>
                </a:solidFill>
                <a:latin typeface="Liberation Sans"/>
              </a:rPr>
              <a:t> </a:t>
            </a:r>
            <a:endParaRPr lang="fr-FR" sz="1100" b="1" i="1" dirty="0" smtClean="0">
              <a:solidFill>
                <a:srgbClr val="0070C0"/>
              </a:solidFill>
              <a:latin typeface="Liberation Sans"/>
            </a:endParaRPr>
          </a:p>
          <a:p>
            <a:r>
              <a:rPr lang="fr-FR" sz="1100" i="1" dirty="0" smtClean="0">
                <a:solidFill>
                  <a:srgbClr val="0070C0"/>
                </a:solidFill>
                <a:latin typeface="Liberation Sans"/>
              </a:rPr>
              <a:t>(original conservé à la librairie de Londres).</a:t>
            </a:r>
            <a:endParaRPr lang="fr-FR" sz="1100" dirty="0">
              <a:solidFill>
                <a:srgbClr val="0070C0"/>
              </a:solidFill>
            </a:endParaRPr>
          </a:p>
        </p:txBody>
      </p:sp>
      <p:sp>
        <p:nvSpPr>
          <p:cNvPr id="12" name="Titre 1"/>
          <p:cNvSpPr>
            <a:spLocks noGrp="1"/>
          </p:cNvSpPr>
          <p:nvPr>
            <p:ph type="title"/>
          </p:nvPr>
        </p:nvSpPr>
        <p:spPr/>
        <p:txBody>
          <a:bodyPr>
            <a:noAutofit/>
          </a:bodyPr>
          <a:lstStyle/>
          <a:p>
            <a:r>
              <a:rPr lang="fr-FR" sz="2800" dirty="0" smtClean="0"/>
              <a:t>Evolution en orient / période pré-classique</a:t>
            </a:r>
            <a:endParaRPr lang="fr-FR" sz="2800" dirty="0"/>
          </a:p>
        </p:txBody>
      </p:sp>
    </p:spTree>
    <p:extLst>
      <p:ext uri="{BB962C8B-B14F-4D97-AF65-F5344CB8AC3E}">
        <p14:creationId xmlns:p14="http://schemas.microsoft.com/office/powerpoint/2010/main" val="4150301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2196106"/>
            <a:ext cx="8995719" cy="4619370"/>
          </a:xfrm>
        </p:spPr>
        <p:txBody>
          <a:bodyPr>
            <a:normAutofit fontScale="85000" lnSpcReduction="20000"/>
          </a:bodyPr>
          <a:lstStyle/>
          <a:p>
            <a:pPr lvl="4"/>
            <a:endParaRPr lang="fr-FR" sz="1200" i="1" dirty="0" smtClean="0">
              <a:latin typeface="Liberation Sans"/>
            </a:endParaRPr>
          </a:p>
          <a:p>
            <a:pPr lvl="1"/>
            <a:r>
              <a:rPr lang="fr-FR" sz="2000" i="1" dirty="0" smtClean="0">
                <a:latin typeface="Liberation Sans"/>
              </a:rPr>
              <a:t>Arrivée du go au V</a:t>
            </a:r>
            <a:r>
              <a:rPr lang="fr-FR" sz="2000" i="1" baseline="30000" dirty="0" smtClean="0">
                <a:latin typeface="Liberation Sans"/>
              </a:rPr>
              <a:t>e </a:t>
            </a:r>
            <a:r>
              <a:rPr lang="fr-FR" sz="2000" i="1" dirty="0" smtClean="0">
                <a:latin typeface="Liberation Sans"/>
              </a:rPr>
              <a:t>siècle dans les 3 royaumes : </a:t>
            </a:r>
          </a:p>
          <a:p>
            <a:pPr lvl="2"/>
            <a:r>
              <a:rPr lang="fr-FR" sz="1600" i="1" dirty="0" smtClean="0">
                <a:latin typeface="Liberation Sans"/>
              </a:rPr>
              <a:t>3 royaumes de Silla, </a:t>
            </a:r>
            <a:r>
              <a:rPr lang="fr-FR" sz="1600" i="1" dirty="0" err="1" smtClean="0">
                <a:latin typeface="Liberation Sans"/>
              </a:rPr>
              <a:t>Baekje</a:t>
            </a:r>
            <a:r>
              <a:rPr lang="fr-FR" sz="1600" i="1" dirty="0" smtClean="0">
                <a:latin typeface="Liberation Sans"/>
              </a:rPr>
              <a:t>, Goguryeo (57 av. J.C. - 668) </a:t>
            </a:r>
          </a:p>
          <a:p>
            <a:pPr lvl="2"/>
            <a:endParaRPr lang="fr-FR" sz="1600" i="1" dirty="0" smtClean="0">
              <a:latin typeface="Liberation Sans"/>
            </a:endParaRPr>
          </a:p>
          <a:p>
            <a:pPr lvl="1"/>
            <a:r>
              <a:rPr lang="fr-FR" sz="2000" i="1" dirty="0" smtClean="0">
                <a:latin typeface="Liberation Sans"/>
              </a:rPr>
              <a:t>Un écrit rétrospectif mentionne qu’en l’an 475 :</a:t>
            </a:r>
          </a:p>
          <a:p>
            <a:pPr lvl="2"/>
            <a:r>
              <a:rPr lang="fr-FR" sz="1800" i="1" dirty="0" smtClean="0">
                <a:latin typeface="Liberation Sans"/>
              </a:rPr>
              <a:t>un moine du nom de Do-</a:t>
            </a:r>
            <a:r>
              <a:rPr lang="fr-FR" sz="1800" i="1" dirty="0" err="1" smtClean="0">
                <a:latin typeface="Liberation Sans"/>
              </a:rPr>
              <a:t>rim</a:t>
            </a:r>
            <a:r>
              <a:rPr lang="fr-FR" sz="1800" i="1" dirty="0" smtClean="0">
                <a:latin typeface="Liberation Sans"/>
              </a:rPr>
              <a:t> arrive au royaume de </a:t>
            </a:r>
            <a:r>
              <a:rPr lang="fr-FR" sz="1800" i="1" dirty="0" err="1" smtClean="0">
                <a:latin typeface="Liberation Sans"/>
              </a:rPr>
              <a:t>Baekje</a:t>
            </a:r>
            <a:r>
              <a:rPr lang="fr-FR" sz="1800" i="1" dirty="0" smtClean="0">
                <a:latin typeface="Liberation Sans"/>
              </a:rPr>
              <a:t> en demandant </a:t>
            </a:r>
            <a:r>
              <a:rPr lang="fr-FR" sz="1800" i="1" dirty="0">
                <a:latin typeface="Liberation Sans"/>
              </a:rPr>
              <a:t>l’asile </a:t>
            </a:r>
            <a:r>
              <a:rPr lang="fr-FR" sz="1800" i="1" dirty="0" smtClean="0">
                <a:latin typeface="Liberation Sans"/>
              </a:rPr>
              <a:t>politique au roi </a:t>
            </a:r>
            <a:r>
              <a:rPr lang="fr-FR" sz="1800" i="1" dirty="0" err="1" smtClean="0">
                <a:latin typeface="Liberation Sans"/>
              </a:rPr>
              <a:t>Kae-ro</a:t>
            </a:r>
            <a:r>
              <a:rPr lang="fr-FR" sz="1800" i="1" dirty="0" smtClean="0">
                <a:latin typeface="Liberation Sans"/>
              </a:rPr>
              <a:t>.</a:t>
            </a:r>
          </a:p>
          <a:p>
            <a:pPr lvl="2"/>
            <a:r>
              <a:rPr lang="fr-FR" sz="1800" i="1" dirty="0" smtClean="0">
                <a:latin typeface="Liberation Sans"/>
              </a:rPr>
              <a:t>le moine, fin lettré et joueur de go, venait du royaume Goguryeo d’où il disait avoir été chassé par le roi </a:t>
            </a:r>
            <a:r>
              <a:rPr lang="fr-FR" sz="1800" i="1" dirty="0" err="1" smtClean="0">
                <a:latin typeface="Liberation Sans"/>
              </a:rPr>
              <a:t>Jang</a:t>
            </a:r>
            <a:r>
              <a:rPr lang="fr-FR" sz="1800" i="1" dirty="0" smtClean="0">
                <a:latin typeface="Liberation Sans"/>
              </a:rPr>
              <a:t>-su. </a:t>
            </a:r>
          </a:p>
          <a:p>
            <a:pPr lvl="2"/>
            <a:r>
              <a:rPr lang="fr-FR" sz="1800" i="1" dirty="0">
                <a:latin typeface="Liberation Sans"/>
              </a:rPr>
              <a:t>e</a:t>
            </a:r>
            <a:r>
              <a:rPr lang="fr-FR" sz="1800" i="1" dirty="0" smtClean="0">
                <a:latin typeface="Liberation Sans"/>
              </a:rPr>
              <a:t>n réalité, Do-</a:t>
            </a:r>
            <a:r>
              <a:rPr lang="fr-FR" sz="1800" i="1" dirty="0" err="1" smtClean="0">
                <a:latin typeface="Liberation Sans"/>
              </a:rPr>
              <a:t>rim</a:t>
            </a:r>
            <a:r>
              <a:rPr lang="fr-FR" sz="1800" i="1" dirty="0" smtClean="0">
                <a:latin typeface="Liberation Sans"/>
              </a:rPr>
              <a:t> était chargé d’espionner </a:t>
            </a:r>
            <a:r>
              <a:rPr lang="fr-FR" sz="1800" i="1" dirty="0" err="1">
                <a:latin typeface="Liberation Sans"/>
              </a:rPr>
              <a:t>Kae-ro</a:t>
            </a:r>
            <a:r>
              <a:rPr lang="fr-FR" sz="1800" i="1" dirty="0">
                <a:latin typeface="Liberation Sans"/>
              </a:rPr>
              <a:t> </a:t>
            </a:r>
            <a:r>
              <a:rPr lang="fr-FR" sz="1800" i="1" dirty="0" smtClean="0">
                <a:latin typeface="Liberation Sans"/>
              </a:rPr>
              <a:t> pour le compte </a:t>
            </a:r>
            <a:r>
              <a:rPr lang="fr-FR" sz="1800" i="1" dirty="0">
                <a:latin typeface="Liberation Sans"/>
              </a:rPr>
              <a:t>de </a:t>
            </a:r>
            <a:r>
              <a:rPr lang="fr-FR" sz="1800" i="1" dirty="0" err="1" smtClean="0">
                <a:latin typeface="Liberation Sans"/>
              </a:rPr>
              <a:t>Jang</a:t>
            </a:r>
            <a:r>
              <a:rPr lang="fr-FR" sz="1800" i="1" dirty="0" smtClean="0">
                <a:latin typeface="Liberation Sans"/>
              </a:rPr>
              <a:t>-su. </a:t>
            </a:r>
          </a:p>
          <a:p>
            <a:pPr lvl="2"/>
            <a:r>
              <a:rPr lang="fr-FR" sz="1800" i="1" dirty="0" smtClean="0">
                <a:latin typeface="Liberation Sans"/>
              </a:rPr>
              <a:t>après quelques années passées à acquérir la confiance de </a:t>
            </a:r>
            <a:r>
              <a:rPr lang="fr-FR" sz="1800" i="1" dirty="0" err="1" smtClean="0">
                <a:latin typeface="Liberation Sans"/>
              </a:rPr>
              <a:t>Kae-ro</a:t>
            </a:r>
            <a:r>
              <a:rPr lang="fr-FR" sz="1800" i="1" dirty="0" smtClean="0">
                <a:latin typeface="Liberation Sans"/>
              </a:rPr>
              <a:t>, Do-</a:t>
            </a:r>
            <a:r>
              <a:rPr lang="fr-FR" sz="1800" i="1" dirty="0" err="1" smtClean="0">
                <a:latin typeface="Liberation Sans"/>
              </a:rPr>
              <a:t>rim</a:t>
            </a:r>
            <a:r>
              <a:rPr lang="fr-FR" sz="1800" i="1" dirty="0" smtClean="0">
                <a:latin typeface="Liberation Sans"/>
              </a:rPr>
              <a:t> a pu envoyer suffisamment d’informations à </a:t>
            </a:r>
            <a:r>
              <a:rPr lang="fr-FR" sz="1800" i="1" dirty="0" err="1">
                <a:latin typeface="Liberation Sans"/>
              </a:rPr>
              <a:t>Jang</a:t>
            </a:r>
            <a:r>
              <a:rPr lang="fr-FR" sz="1800" i="1" dirty="0">
                <a:latin typeface="Liberation Sans"/>
              </a:rPr>
              <a:t>-su</a:t>
            </a:r>
            <a:r>
              <a:rPr lang="fr-FR" sz="1800" i="1" dirty="0" smtClean="0">
                <a:latin typeface="Liberation Sans"/>
              </a:rPr>
              <a:t> pour lui permettre d’envahir en seulement 7 jours et sans trop d’effusion de sang le royaume de </a:t>
            </a:r>
            <a:r>
              <a:rPr lang="fr-FR" sz="1800" i="1" dirty="0" err="1" smtClean="0">
                <a:latin typeface="Liberation Sans"/>
              </a:rPr>
              <a:t>Baekje</a:t>
            </a:r>
            <a:r>
              <a:rPr lang="fr-FR" sz="1800" i="1" dirty="0" smtClean="0">
                <a:latin typeface="Liberation Sans"/>
              </a:rPr>
              <a:t> (le roi </a:t>
            </a:r>
            <a:r>
              <a:rPr lang="fr-FR" sz="1800" i="1" dirty="0" err="1" smtClean="0">
                <a:latin typeface="Liberation Sans"/>
              </a:rPr>
              <a:t>Kae-ro</a:t>
            </a:r>
            <a:r>
              <a:rPr lang="fr-FR" sz="1800" i="1" dirty="0" smtClean="0">
                <a:latin typeface="Liberation Sans"/>
              </a:rPr>
              <a:t> a néanmoins été tué).</a:t>
            </a:r>
          </a:p>
          <a:p>
            <a:pPr lvl="3"/>
            <a:endParaRPr lang="fr-FR" sz="1500" i="1" dirty="0" smtClean="0">
              <a:latin typeface="Liberation Sans"/>
            </a:endParaRPr>
          </a:p>
          <a:p>
            <a:pPr lvl="1"/>
            <a:r>
              <a:rPr lang="fr-FR" sz="2000" b="1" i="1" dirty="0" smtClean="0">
                <a:latin typeface="Liberation Sans"/>
              </a:rPr>
              <a:t>Ceci est donc le premier incident diplomatique en lien avec le go…</a:t>
            </a:r>
          </a:p>
          <a:p>
            <a:pPr lvl="1"/>
            <a:endParaRPr lang="fr-FR" sz="2000" i="1" dirty="0" smtClean="0">
              <a:latin typeface="Liberation Sans"/>
            </a:endParaRPr>
          </a:p>
          <a:p>
            <a:pPr lvl="1"/>
            <a:r>
              <a:rPr lang="fr-FR" sz="2000" i="1" dirty="0" smtClean="0">
                <a:latin typeface="Liberation Sans"/>
              </a:rPr>
              <a:t>Période Silla (668-698) : unification des trois royaumes</a:t>
            </a:r>
          </a:p>
          <a:p>
            <a:pPr lvl="1"/>
            <a:r>
              <a:rPr lang="fr-FR" sz="2000" i="1" dirty="0" smtClean="0">
                <a:latin typeface="Liberation Sans"/>
              </a:rPr>
              <a:t>Royaume de </a:t>
            </a:r>
            <a:r>
              <a:rPr lang="fr-FR" sz="2000" i="1" dirty="0" err="1" smtClean="0">
                <a:latin typeface="Liberation Sans"/>
              </a:rPr>
              <a:t>Balhae</a:t>
            </a:r>
            <a:r>
              <a:rPr lang="fr-FR" sz="2000" i="1" dirty="0" smtClean="0">
                <a:latin typeface="Liberation Sans"/>
              </a:rPr>
              <a:t> (698-918) puis royaume de Goryeo (918-1392) puis période Joseon (1392-1910)</a:t>
            </a:r>
          </a:p>
          <a:p>
            <a:pPr lvl="2"/>
            <a:r>
              <a:rPr lang="fr-FR" sz="1800" i="1" dirty="0" smtClean="0">
                <a:latin typeface="Liberation Sans"/>
              </a:rPr>
              <a:t>Peu de diffusion du jeu en dehors des cours où il est pratiqué par les rois, les princes, quelques généraux et ministres de haut rang</a:t>
            </a:r>
            <a:endParaRPr lang="fr-FR" sz="1800" i="1" dirty="0">
              <a:latin typeface="Liberation Sans"/>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927" y="1127773"/>
            <a:ext cx="2127655" cy="2141839"/>
          </a:xfrm>
          <a:prstGeom prst="rect">
            <a:avLst/>
          </a:prstGeom>
        </p:spPr>
      </p:pic>
      <p:sp>
        <p:nvSpPr>
          <p:cNvPr id="5" name="Rectangle 4"/>
          <p:cNvSpPr/>
          <p:nvPr/>
        </p:nvSpPr>
        <p:spPr>
          <a:xfrm>
            <a:off x="5319275" y="1478221"/>
            <a:ext cx="1444626" cy="646331"/>
          </a:xfrm>
          <a:prstGeom prst="rect">
            <a:avLst/>
          </a:prstGeom>
        </p:spPr>
        <p:txBody>
          <a:bodyPr wrap="none">
            <a:spAutoFit/>
          </a:bodyPr>
          <a:lstStyle/>
          <a:p>
            <a:r>
              <a:rPr lang="fr-FR" sz="1200" b="1" i="1" dirty="0" smtClean="0">
                <a:solidFill>
                  <a:srgbClr val="0070C0"/>
                </a:solidFill>
                <a:latin typeface="Liberation Sans"/>
              </a:rPr>
              <a:t>Moine Do-</a:t>
            </a:r>
            <a:r>
              <a:rPr lang="fr-FR" sz="1200" b="1" i="1" dirty="0" err="1" smtClean="0">
                <a:solidFill>
                  <a:srgbClr val="0070C0"/>
                </a:solidFill>
                <a:latin typeface="Liberation Sans"/>
              </a:rPr>
              <a:t>rim</a:t>
            </a:r>
            <a:r>
              <a:rPr lang="fr-FR" sz="1200" b="1" i="1" dirty="0" smtClean="0">
                <a:solidFill>
                  <a:srgbClr val="0070C0"/>
                </a:solidFill>
                <a:latin typeface="Liberation Sans"/>
              </a:rPr>
              <a:t> </a:t>
            </a:r>
          </a:p>
          <a:p>
            <a:r>
              <a:rPr lang="fr-FR" sz="1200" b="1" i="1" dirty="0">
                <a:solidFill>
                  <a:srgbClr val="0070C0"/>
                </a:solidFill>
                <a:latin typeface="Liberation Sans"/>
              </a:rPr>
              <a:t>e</a:t>
            </a:r>
            <a:r>
              <a:rPr lang="fr-FR" sz="1200" b="1" i="1" dirty="0" smtClean="0">
                <a:solidFill>
                  <a:srgbClr val="0070C0"/>
                </a:solidFill>
                <a:latin typeface="Liberation Sans"/>
              </a:rPr>
              <a:t>nseignant le go </a:t>
            </a:r>
          </a:p>
          <a:p>
            <a:r>
              <a:rPr lang="fr-FR" sz="1200" b="1" i="1" dirty="0" smtClean="0">
                <a:solidFill>
                  <a:srgbClr val="0070C0"/>
                </a:solidFill>
                <a:latin typeface="Liberation Sans"/>
              </a:rPr>
              <a:t>???</a:t>
            </a:r>
            <a:endParaRPr lang="fr-FR" sz="1200" b="1" dirty="0">
              <a:solidFill>
                <a:srgbClr val="0070C0"/>
              </a:solidFill>
            </a:endParaRPr>
          </a:p>
        </p:txBody>
      </p:sp>
      <p:sp>
        <p:nvSpPr>
          <p:cNvPr id="6" name="Rectangle 5"/>
          <p:cNvSpPr/>
          <p:nvPr/>
        </p:nvSpPr>
        <p:spPr>
          <a:xfrm>
            <a:off x="238897" y="1376395"/>
            <a:ext cx="1204176" cy="523220"/>
          </a:xfrm>
          <a:prstGeom prst="rect">
            <a:avLst/>
          </a:prstGeom>
        </p:spPr>
        <p:txBody>
          <a:bodyPr wrap="none">
            <a:spAutoFit/>
          </a:bodyPr>
          <a:lstStyle/>
          <a:p>
            <a:r>
              <a:rPr lang="fr-FR" sz="2800" b="1" i="1" u="sng" dirty="0">
                <a:solidFill>
                  <a:srgbClr val="0070C0"/>
                </a:solidFill>
                <a:latin typeface="Liberation Sans"/>
              </a:rPr>
              <a:t>Corée</a:t>
            </a:r>
          </a:p>
        </p:txBody>
      </p:sp>
      <p:sp>
        <p:nvSpPr>
          <p:cNvPr id="8" name="Titre 1"/>
          <p:cNvSpPr>
            <a:spLocks noGrp="1"/>
          </p:cNvSpPr>
          <p:nvPr>
            <p:ph type="title"/>
          </p:nvPr>
        </p:nvSpPr>
        <p:spPr>
          <a:xfrm>
            <a:off x="238125" y="636588"/>
            <a:ext cx="7324725" cy="490537"/>
          </a:xfrm>
        </p:spPr>
        <p:txBody>
          <a:bodyPr>
            <a:noAutofit/>
          </a:bodyPr>
          <a:lstStyle/>
          <a:p>
            <a:r>
              <a:rPr lang="fr-FR" sz="2800" dirty="0" smtClean="0"/>
              <a:t>Evolution en orient / période pré-classique</a:t>
            </a:r>
            <a:endParaRPr lang="fr-FR" sz="2800" dirty="0"/>
          </a:p>
        </p:txBody>
      </p:sp>
    </p:spTree>
    <p:extLst>
      <p:ext uri="{BB962C8B-B14F-4D97-AF65-F5344CB8AC3E}">
        <p14:creationId xmlns:p14="http://schemas.microsoft.com/office/powerpoint/2010/main" val="3209568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2994" y="1235676"/>
            <a:ext cx="8616779" cy="5622324"/>
          </a:xfrm>
        </p:spPr>
        <p:txBody>
          <a:bodyPr>
            <a:normAutofit/>
          </a:bodyPr>
          <a:lstStyle/>
          <a:p>
            <a:r>
              <a:rPr lang="fr-FR" sz="2400" b="1" i="1" u="sng" dirty="0" smtClean="0">
                <a:latin typeface="Liberation Sans"/>
              </a:rPr>
              <a:t>Chine</a:t>
            </a:r>
            <a:endParaRPr lang="fr-FR" sz="1200" b="1" i="1" dirty="0" smtClean="0">
              <a:latin typeface="Liberation Sans"/>
            </a:endParaRPr>
          </a:p>
          <a:p>
            <a:pPr lvl="7"/>
            <a:endParaRPr lang="fr-FR" sz="400" b="1" i="1" dirty="0">
              <a:latin typeface="Liberation Sans"/>
            </a:endParaRPr>
          </a:p>
          <a:p>
            <a:pPr lvl="1"/>
            <a:r>
              <a:rPr lang="fr-FR" sz="1800" b="1" i="1" dirty="0" smtClean="0">
                <a:latin typeface="Liberation Sans"/>
              </a:rPr>
              <a:t>Dynastie Ming (1368-1644)</a:t>
            </a:r>
          </a:p>
          <a:p>
            <a:pPr lvl="2"/>
            <a:r>
              <a:rPr lang="fr-FR" sz="1400" i="1" dirty="0" smtClean="0">
                <a:latin typeface="Liberation Sans"/>
              </a:rPr>
              <a:t>Evolution du système de décompte des points </a:t>
            </a:r>
          </a:p>
          <a:p>
            <a:pPr lvl="3"/>
            <a:r>
              <a:rPr lang="fr-FR" sz="1100" i="1" dirty="0" smtClean="0">
                <a:latin typeface="Liberation Sans"/>
                <a:sym typeface="Wingdings" panose="05000000000000000000" pitchFamily="2" charset="2"/>
              </a:rPr>
              <a:t>passage au décompte "à la chinoise" : territoire + pierres </a:t>
            </a:r>
          </a:p>
          <a:p>
            <a:pPr lvl="3"/>
            <a:r>
              <a:rPr lang="fr-FR" sz="1100" i="1" dirty="0" smtClean="0">
                <a:latin typeface="Liberation Sans"/>
                <a:sym typeface="Wingdings" panose="05000000000000000000" pitchFamily="2" charset="2"/>
              </a:rPr>
              <a:t>permet de résoudre tous les cas litigieux</a:t>
            </a:r>
            <a:endParaRPr lang="fr-FR" sz="1100" i="1" dirty="0" smtClean="0">
              <a:latin typeface="Liberation Sans"/>
            </a:endParaRPr>
          </a:p>
          <a:p>
            <a:pPr lvl="2"/>
            <a:r>
              <a:rPr lang="fr-FR" sz="1400" i="1" dirty="0">
                <a:latin typeface="Liberation Sans"/>
              </a:rPr>
              <a:t>Guo </a:t>
            </a:r>
            <a:r>
              <a:rPr lang="fr-FR" sz="1400" i="1" dirty="0" err="1" smtClean="0">
                <a:latin typeface="Liberation Sans"/>
              </a:rPr>
              <a:t>Bailing</a:t>
            </a:r>
            <a:r>
              <a:rPr lang="fr-FR" sz="1400" i="1" dirty="0" smtClean="0">
                <a:latin typeface="Liberation Sans"/>
              </a:rPr>
              <a:t> (1587-1662), </a:t>
            </a:r>
            <a:r>
              <a:rPr lang="fr-FR" sz="1400" i="1" dirty="0" err="1" smtClean="0">
                <a:latin typeface="Liberation Sans"/>
              </a:rPr>
              <a:t>daguoshou</a:t>
            </a:r>
            <a:r>
              <a:rPr lang="fr-FR" sz="1400" i="1" dirty="0" smtClean="0">
                <a:latin typeface="Liberation Sans"/>
              </a:rPr>
              <a:t> "grand maitre", écrit :</a:t>
            </a:r>
          </a:p>
          <a:p>
            <a:pPr lvl="3"/>
            <a:r>
              <a:rPr lang="fr-FR" sz="1100" i="1" dirty="0" err="1" smtClean="0">
                <a:latin typeface="Liberation Sans"/>
              </a:rPr>
              <a:t>Guanzi</a:t>
            </a:r>
            <a:r>
              <a:rPr lang="fr-FR" sz="1100" i="1" dirty="0" smtClean="0">
                <a:latin typeface="Liberation Sans"/>
              </a:rPr>
              <a:t> Pu (recueil de 1473 problèmes)</a:t>
            </a:r>
          </a:p>
          <a:p>
            <a:pPr lvl="3"/>
            <a:r>
              <a:rPr lang="en-US" sz="1100" i="1" dirty="0" err="1" smtClean="0">
                <a:latin typeface="Liberation Sans"/>
              </a:rPr>
              <a:t>Sanzi</a:t>
            </a:r>
            <a:r>
              <a:rPr lang="en-US" sz="1100" i="1" dirty="0" smtClean="0">
                <a:latin typeface="Liberation Sans"/>
              </a:rPr>
              <a:t> </a:t>
            </a:r>
            <a:r>
              <a:rPr lang="en-US" sz="1100" i="1" dirty="0">
                <a:latin typeface="Liberation Sans"/>
              </a:rPr>
              <a:t>Pu </a:t>
            </a:r>
            <a:r>
              <a:rPr lang="en-US" sz="1100" i="1" dirty="0" smtClean="0">
                <a:latin typeface="Liberation Sans"/>
              </a:rPr>
              <a:t>(“Parties à 3 </a:t>
            </a:r>
            <a:r>
              <a:rPr lang="en-US" sz="1100" i="1" dirty="0" err="1" smtClean="0">
                <a:latin typeface="Liberation Sans"/>
              </a:rPr>
              <a:t>pierres</a:t>
            </a:r>
            <a:r>
              <a:rPr lang="en-US" sz="1100" i="1" dirty="0" smtClean="0">
                <a:latin typeface="Liberation Sans"/>
              </a:rPr>
              <a:t>”) </a:t>
            </a:r>
            <a:endParaRPr lang="en-US" sz="1100" i="1" dirty="0">
              <a:latin typeface="Liberation Sans"/>
            </a:endParaRPr>
          </a:p>
          <a:p>
            <a:pPr lvl="3"/>
            <a:r>
              <a:rPr lang="en-US" sz="1100" i="1" dirty="0" err="1" smtClean="0">
                <a:latin typeface="Liberation Sans"/>
              </a:rPr>
              <a:t>Sizi</a:t>
            </a:r>
            <a:r>
              <a:rPr lang="en-US" sz="1100" i="1" dirty="0" smtClean="0">
                <a:latin typeface="Liberation Sans"/>
              </a:rPr>
              <a:t> </a:t>
            </a:r>
            <a:r>
              <a:rPr lang="en-US" sz="1100" i="1" dirty="0">
                <a:latin typeface="Liberation Sans"/>
              </a:rPr>
              <a:t>Pu </a:t>
            </a:r>
            <a:r>
              <a:rPr lang="en-US" sz="1100" i="1" dirty="0" smtClean="0">
                <a:latin typeface="Liberation Sans"/>
              </a:rPr>
              <a:t>(“Parties à 4 </a:t>
            </a:r>
            <a:r>
              <a:rPr lang="en-US" sz="1100" i="1" dirty="0" err="1" smtClean="0">
                <a:latin typeface="Liberation Sans"/>
              </a:rPr>
              <a:t>pierres</a:t>
            </a:r>
            <a:r>
              <a:rPr lang="en-US" sz="1100" i="1" dirty="0" smtClean="0">
                <a:latin typeface="Liberation Sans"/>
              </a:rPr>
              <a:t>”)</a:t>
            </a:r>
          </a:p>
          <a:p>
            <a:pPr lvl="3"/>
            <a:endParaRPr lang="en-US" sz="1100" i="1" dirty="0">
              <a:latin typeface="Liberation Sans"/>
            </a:endParaRPr>
          </a:p>
          <a:p>
            <a:pPr lvl="3"/>
            <a:endParaRPr lang="fr-FR" sz="1100" i="1" dirty="0" smtClean="0">
              <a:latin typeface="Liberation Sans"/>
            </a:endParaRPr>
          </a:p>
          <a:p>
            <a:pPr lvl="3"/>
            <a:endParaRPr lang="fr-FR" sz="1100" i="1" dirty="0">
              <a:latin typeface="Liberation Sans"/>
            </a:endParaRPr>
          </a:p>
          <a:p>
            <a:pPr lvl="3"/>
            <a:endParaRPr lang="fr-FR" sz="1100" i="1" dirty="0" smtClean="0">
              <a:latin typeface="Liberation Sans"/>
            </a:endParaRPr>
          </a:p>
          <a:p>
            <a:pPr lvl="3"/>
            <a:endParaRPr lang="fr-FR" sz="1100" i="1" dirty="0">
              <a:latin typeface="Liberation Sans"/>
            </a:endParaRPr>
          </a:p>
          <a:p>
            <a:pPr lvl="3"/>
            <a:endParaRPr lang="fr-FR" sz="1100" i="1" dirty="0" smtClean="0">
              <a:latin typeface="Liberation Sans"/>
            </a:endParaRPr>
          </a:p>
          <a:p>
            <a:pPr lvl="1"/>
            <a:r>
              <a:rPr lang="fr-FR" sz="1800" b="1" i="1" dirty="0" smtClean="0">
                <a:latin typeface="Liberation Sans"/>
              </a:rPr>
              <a:t>Dynastie Qing (1644-1911)</a:t>
            </a:r>
          </a:p>
          <a:p>
            <a:pPr lvl="2"/>
            <a:r>
              <a:rPr lang="fr-FR" sz="1400" i="1" dirty="0" smtClean="0">
                <a:latin typeface="Liberation Sans"/>
              </a:rPr>
              <a:t>En </a:t>
            </a:r>
            <a:r>
              <a:rPr lang="fr-FR" sz="1400" i="1" dirty="0">
                <a:latin typeface="Liberation Sans"/>
              </a:rPr>
              <a:t>1881 Deng Yun </a:t>
            </a:r>
            <a:r>
              <a:rPr lang="fr-FR" sz="1400" i="1" dirty="0" err="1">
                <a:latin typeface="Liberation Sans"/>
              </a:rPr>
              <a:t>Huei</a:t>
            </a:r>
            <a:r>
              <a:rPr lang="fr-FR" sz="1400" i="1" dirty="0">
                <a:latin typeface="Liberation Sans"/>
              </a:rPr>
              <a:t> écrit un livre </a:t>
            </a:r>
            <a:r>
              <a:rPr lang="fr-FR" sz="1400" i="1" dirty="0" smtClean="0">
                <a:latin typeface="Liberation Sans"/>
              </a:rPr>
              <a:t>("Collection </a:t>
            </a:r>
            <a:r>
              <a:rPr lang="fr-FR" sz="1400" i="1" dirty="0">
                <a:latin typeface="Liberation Sans"/>
              </a:rPr>
              <a:t>de parties de Yi Chien </a:t>
            </a:r>
            <a:r>
              <a:rPr lang="fr-FR" sz="1400" i="1" dirty="0" smtClean="0">
                <a:latin typeface="Liberation Sans"/>
              </a:rPr>
              <a:t>Jai")</a:t>
            </a:r>
          </a:p>
          <a:p>
            <a:pPr lvl="3"/>
            <a:r>
              <a:rPr lang="fr-FR" sz="1100" i="1" dirty="0" smtClean="0">
                <a:latin typeface="Liberation Sans"/>
              </a:rPr>
              <a:t>169 </a:t>
            </a:r>
            <a:r>
              <a:rPr lang="fr-FR" sz="1100" i="1" dirty="0">
                <a:latin typeface="Liberation Sans"/>
              </a:rPr>
              <a:t>joueurs </a:t>
            </a:r>
            <a:r>
              <a:rPr lang="fr-FR" sz="1100" i="1" dirty="0" smtClean="0">
                <a:latin typeface="Liberation Sans"/>
              </a:rPr>
              <a:t>sont recensés et classés de la </a:t>
            </a:r>
            <a:r>
              <a:rPr lang="fr-FR" sz="1100" i="1" dirty="0">
                <a:latin typeface="Liberation Sans"/>
              </a:rPr>
              <a:t>manière suivante :</a:t>
            </a:r>
          </a:p>
          <a:p>
            <a:pPr lvl="3"/>
            <a:r>
              <a:rPr lang="fr-FR" sz="1100" i="1" dirty="0" smtClean="0">
                <a:latin typeface="Liberation Sans"/>
              </a:rPr>
              <a:t>Joueurs de 1</a:t>
            </a:r>
            <a:r>
              <a:rPr lang="fr-FR" sz="1100" i="1" baseline="30000" dirty="0" smtClean="0">
                <a:latin typeface="Liberation Sans"/>
              </a:rPr>
              <a:t>ère</a:t>
            </a:r>
            <a:r>
              <a:rPr lang="fr-FR" sz="1100" i="1" dirty="0" smtClean="0">
                <a:latin typeface="Liberation Sans"/>
              </a:rPr>
              <a:t> classe : 9</a:t>
            </a:r>
          </a:p>
          <a:p>
            <a:pPr lvl="3"/>
            <a:r>
              <a:rPr lang="fr-FR" sz="1100" i="1" dirty="0" smtClean="0">
                <a:latin typeface="Liberation Sans"/>
              </a:rPr>
              <a:t>Joueurs de 2</a:t>
            </a:r>
            <a:r>
              <a:rPr lang="fr-FR" sz="1100" i="1" baseline="30000" dirty="0" smtClean="0">
                <a:latin typeface="Liberation Sans"/>
              </a:rPr>
              <a:t>ème</a:t>
            </a:r>
            <a:r>
              <a:rPr lang="fr-FR" sz="1100" i="1" dirty="0" smtClean="0">
                <a:latin typeface="Liberation Sans"/>
              </a:rPr>
              <a:t> classe : 41</a:t>
            </a:r>
          </a:p>
          <a:p>
            <a:pPr lvl="3"/>
            <a:r>
              <a:rPr lang="fr-FR" sz="1100" i="1" dirty="0" smtClean="0">
                <a:latin typeface="Liberation Sans"/>
              </a:rPr>
              <a:t>Joueurs de 3</a:t>
            </a:r>
            <a:r>
              <a:rPr lang="fr-FR" sz="1100" i="1" baseline="30000" dirty="0" smtClean="0">
                <a:latin typeface="Liberation Sans"/>
              </a:rPr>
              <a:t>ème</a:t>
            </a:r>
            <a:r>
              <a:rPr lang="fr-FR" sz="1100" i="1" dirty="0" smtClean="0">
                <a:latin typeface="Liberation Sans"/>
              </a:rPr>
              <a:t> classe : 28</a:t>
            </a:r>
          </a:p>
          <a:p>
            <a:pPr lvl="3"/>
            <a:r>
              <a:rPr lang="fr-FR" sz="1100" i="1" dirty="0" smtClean="0">
                <a:latin typeface="Liberation Sans"/>
              </a:rPr>
              <a:t>Joueurs de 4</a:t>
            </a:r>
            <a:r>
              <a:rPr lang="fr-FR" sz="1100" i="1" baseline="30000" dirty="0" smtClean="0">
                <a:latin typeface="Liberation Sans"/>
              </a:rPr>
              <a:t>ème</a:t>
            </a:r>
            <a:r>
              <a:rPr lang="fr-FR" sz="1100" i="1" dirty="0" smtClean="0">
                <a:latin typeface="Liberation Sans"/>
              </a:rPr>
              <a:t> classe : 35</a:t>
            </a:r>
          </a:p>
          <a:p>
            <a:pPr lvl="3"/>
            <a:r>
              <a:rPr lang="fr-FR" sz="1100" i="1" dirty="0">
                <a:latin typeface="Liberation Sans"/>
              </a:rPr>
              <a:t>Joueurs fameux </a:t>
            </a:r>
            <a:r>
              <a:rPr lang="fr-FR" sz="1100" i="1" dirty="0" smtClean="0">
                <a:latin typeface="Liberation Sans"/>
              </a:rPr>
              <a:t>(qu’on appellerait maintenant "personnalités") : 56</a:t>
            </a:r>
            <a:endParaRPr lang="fr-FR" sz="1100" i="1" dirty="0">
              <a:latin typeface="Liberation Sans"/>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29" y="3097427"/>
            <a:ext cx="1438564" cy="1820968"/>
          </a:xfrm>
          <a:prstGeom prst="rect">
            <a:avLst/>
          </a:prstGeom>
        </p:spPr>
      </p:pic>
      <p:sp>
        <p:nvSpPr>
          <p:cNvPr id="12" name="ZoneTexte 11"/>
          <p:cNvSpPr txBox="1"/>
          <p:nvPr/>
        </p:nvSpPr>
        <p:spPr>
          <a:xfrm>
            <a:off x="1515893" y="4046838"/>
            <a:ext cx="1821653" cy="461665"/>
          </a:xfrm>
          <a:prstGeom prst="rect">
            <a:avLst/>
          </a:prstGeom>
          <a:noFill/>
        </p:spPr>
        <p:txBody>
          <a:bodyPr wrap="none" rtlCol="0">
            <a:spAutoFit/>
          </a:bodyPr>
          <a:lstStyle/>
          <a:p>
            <a:r>
              <a:rPr lang="fr-FR" sz="1200" dirty="0" smtClean="0">
                <a:solidFill>
                  <a:srgbClr val="0070C0"/>
                </a:solidFill>
              </a:rPr>
              <a:t>Une page </a:t>
            </a:r>
            <a:r>
              <a:rPr lang="fr-FR" sz="1200" i="1" dirty="0" smtClean="0">
                <a:solidFill>
                  <a:srgbClr val="0070C0"/>
                </a:solidFill>
              </a:rPr>
              <a:t>de problème du </a:t>
            </a:r>
          </a:p>
          <a:p>
            <a:r>
              <a:rPr lang="fr-FR" sz="1200" b="1" i="1" dirty="0" err="1" smtClean="0">
                <a:solidFill>
                  <a:srgbClr val="0070C0"/>
                </a:solidFill>
              </a:rPr>
              <a:t>Guanzi</a:t>
            </a:r>
            <a:r>
              <a:rPr lang="fr-FR" sz="1200" b="1" i="1" dirty="0" smtClean="0">
                <a:solidFill>
                  <a:srgbClr val="0070C0"/>
                </a:solidFill>
              </a:rPr>
              <a:t> </a:t>
            </a:r>
            <a:r>
              <a:rPr lang="fr-FR" sz="1200" b="1" i="1" dirty="0">
                <a:solidFill>
                  <a:srgbClr val="0070C0"/>
                </a:solidFill>
              </a:rPr>
              <a:t>Pu </a:t>
            </a:r>
            <a:endParaRPr lang="fr-FR" sz="1200" b="1" dirty="0">
              <a:solidFill>
                <a:srgbClr val="0070C0"/>
              </a:solidFill>
            </a:endParaRPr>
          </a:p>
        </p:txBody>
      </p:sp>
      <p:pic>
        <p:nvPicPr>
          <p:cNvPr id="13" name="Image 12"/>
          <p:cNvPicPr>
            <a:picLocks noChangeAspect="1"/>
          </p:cNvPicPr>
          <p:nvPr/>
        </p:nvPicPr>
        <p:blipFill>
          <a:blip r:embed="rId3"/>
          <a:stretch>
            <a:fillRect/>
          </a:stretch>
        </p:blipFill>
        <p:spPr>
          <a:xfrm>
            <a:off x="6608490" y="2075301"/>
            <a:ext cx="2477845" cy="2282515"/>
          </a:xfrm>
          <a:prstGeom prst="rect">
            <a:avLst/>
          </a:prstGeom>
        </p:spPr>
      </p:pic>
      <p:sp>
        <p:nvSpPr>
          <p:cNvPr id="7" name="ZoneTexte 6"/>
          <p:cNvSpPr txBox="1"/>
          <p:nvPr/>
        </p:nvSpPr>
        <p:spPr>
          <a:xfrm>
            <a:off x="6468980" y="1428970"/>
            <a:ext cx="2874875" cy="646331"/>
          </a:xfrm>
          <a:prstGeom prst="rect">
            <a:avLst/>
          </a:prstGeom>
          <a:noFill/>
        </p:spPr>
        <p:txBody>
          <a:bodyPr wrap="square" rtlCol="0">
            <a:spAutoFit/>
          </a:bodyPr>
          <a:lstStyle/>
          <a:p>
            <a:r>
              <a:rPr lang="fr-FR" sz="1200" b="1" dirty="0" smtClean="0">
                <a:solidFill>
                  <a:srgbClr val="0070C0"/>
                </a:solidFill>
              </a:rPr>
              <a:t>Joueurs de go. </a:t>
            </a:r>
            <a:r>
              <a:rPr lang="fr-FR" sz="1200" dirty="0" smtClean="0">
                <a:solidFill>
                  <a:srgbClr val="0070C0"/>
                </a:solidFill>
              </a:rPr>
              <a:t>Dynastie Ming vers 1550</a:t>
            </a:r>
          </a:p>
          <a:p>
            <a:r>
              <a:rPr lang="fr-FR" sz="1200" dirty="0" smtClean="0">
                <a:solidFill>
                  <a:srgbClr val="0070C0"/>
                </a:solidFill>
              </a:rPr>
              <a:t>(détail d’un tableau dépliant en 6 volets appelé « Les quatre accomplissements » )</a:t>
            </a:r>
            <a:endParaRPr lang="fr-FR" sz="1200" dirty="0">
              <a:solidFill>
                <a:srgbClr val="0070C0"/>
              </a:solidFill>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196" y="3190800"/>
            <a:ext cx="2492784" cy="2051753"/>
          </a:xfrm>
          <a:prstGeom prst="rect">
            <a:avLst/>
          </a:prstGeom>
        </p:spPr>
      </p:pic>
      <p:sp>
        <p:nvSpPr>
          <p:cNvPr id="6" name="Rectangle 5"/>
          <p:cNvSpPr/>
          <p:nvPr/>
        </p:nvSpPr>
        <p:spPr>
          <a:xfrm>
            <a:off x="6411315" y="4575916"/>
            <a:ext cx="4572000" cy="461665"/>
          </a:xfrm>
          <a:prstGeom prst="rect">
            <a:avLst/>
          </a:prstGeom>
        </p:spPr>
        <p:txBody>
          <a:bodyPr>
            <a:spAutoFit/>
          </a:bodyPr>
          <a:lstStyle/>
          <a:p>
            <a:r>
              <a:rPr lang="fr-FR" sz="1200" b="1" dirty="0">
                <a:solidFill>
                  <a:srgbClr val="0070C0"/>
                </a:solidFill>
              </a:rPr>
              <a:t>Un élégant au jardin des </a:t>
            </a:r>
            <a:r>
              <a:rPr lang="fr-FR" sz="1200" b="1" dirty="0" smtClean="0">
                <a:solidFill>
                  <a:srgbClr val="0070C0"/>
                </a:solidFill>
              </a:rPr>
              <a:t>abricots </a:t>
            </a:r>
          </a:p>
          <a:p>
            <a:r>
              <a:rPr lang="fr-FR" sz="1200" dirty="0" smtClean="0">
                <a:solidFill>
                  <a:srgbClr val="0070C0"/>
                </a:solidFill>
              </a:rPr>
              <a:t>Dynastie </a:t>
            </a:r>
            <a:r>
              <a:rPr lang="fr-FR" sz="1200" dirty="0">
                <a:solidFill>
                  <a:srgbClr val="0070C0"/>
                </a:solidFill>
              </a:rPr>
              <a:t>Ming 1437</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724" y="5517292"/>
            <a:ext cx="1787611" cy="1340708"/>
          </a:xfrm>
          <a:prstGeom prst="rect">
            <a:avLst/>
          </a:prstGeom>
        </p:spPr>
      </p:pic>
      <p:sp>
        <p:nvSpPr>
          <p:cNvPr id="14" name="Rectangle 13"/>
          <p:cNvSpPr/>
          <p:nvPr/>
        </p:nvSpPr>
        <p:spPr>
          <a:xfrm>
            <a:off x="7664170" y="5068359"/>
            <a:ext cx="4572000" cy="461665"/>
          </a:xfrm>
          <a:prstGeom prst="rect">
            <a:avLst/>
          </a:prstGeom>
        </p:spPr>
        <p:txBody>
          <a:bodyPr>
            <a:spAutoFit/>
          </a:bodyPr>
          <a:lstStyle/>
          <a:p>
            <a:r>
              <a:rPr lang="fr-FR" sz="1200" b="1" dirty="0" smtClean="0">
                <a:solidFill>
                  <a:srgbClr val="0070C0"/>
                </a:solidFill>
              </a:rPr>
              <a:t>Détail d’un bol </a:t>
            </a:r>
          </a:p>
          <a:p>
            <a:r>
              <a:rPr lang="fr-FR" sz="1200" dirty="0" smtClean="0">
                <a:solidFill>
                  <a:srgbClr val="0070C0"/>
                </a:solidFill>
              </a:rPr>
              <a:t>Dynastie Qing 1720</a:t>
            </a:r>
            <a:endParaRPr lang="fr-FR" sz="1200" dirty="0">
              <a:solidFill>
                <a:srgbClr val="0070C0"/>
              </a:solidFill>
            </a:endParaRPr>
          </a:p>
        </p:txBody>
      </p:sp>
      <p:sp>
        <p:nvSpPr>
          <p:cNvPr id="15" name="Titre 1"/>
          <p:cNvSpPr>
            <a:spLocks noGrp="1"/>
          </p:cNvSpPr>
          <p:nvPr>
            <p:ph type="title"/>
          </p:nvPr>
        </p:nvSpPr>
        <p:spPr/>
        <p:txBody>
          <a:bodyPr>
            <a:noAutofit/>
          </a:bodyPr>
          <a:lstStyle/>
          <a:p>
            <a:r>
              <a:rPr lang="fr-FR" sz="2800" dirty="0" smtClean="0"/>
              <a:t>Evolution en orient / période pré-classique</a:t>
            </a:r>
            <a:endParaRPr lang="fr-FR" sz="2800" dirty="0"/>
          </a:p>
        </p:txBody>
      </p:sp>
    </p:spTree>
    <p:extLst>
      <p:ext uri="{BB962C8B-B14F-4D97-AF65-F5344CB8AC3E}">
        <p14:creationId xmlns:p14="http://schemas.microsoft.com/office/powerpoint/2010/main" val="721193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7178" y="1428970"/>
            <a:ext cx="8369644" cy="5282293"/>
          </a:xfrm>
        </p:spPr>
        <p:txBody>
          <a:bodyPr>
            <a:normAutofit lnSpcReduction="10000"/>
          </a:bodyPr>
          <a:lstStyle/>
          <a:p>
            <a:r>
              <a:rPr lang="fr-FR" sz="2400" b="1" i="1" u="sng" dirty="0" smtClean="0">
                <a:latin typeface="Liberation Sans"/>
              </a:rPr>
              <a:t>Japon</a:t>
            </a:r>
            <a:r>
              <a:rPr lang="fr-FR" sz="2400" b="1" i="1" dirty="0" smtClean="0">
                <a:latin typeface="Liberation Sans"/>
              </a:rPr>
              <a:t> </a:t>
            </a:r>
            <a:endParaRPr lang="fr-FR" sz="2400" b="1" i="1" dirty="0">
              <a:latin typeface="Liberation Sans"/>
            </a:endParaRPr>
          </a:p>
          <a:p>
            <a:pPr lvl="1"/>
            <a:r>
              <a:rPr lang="fr-FR" sz="2000" b="1" i="1" dirty="0" smtClean="0">
                <a:latin typeface="Liberation Sans"/>
              </a:rPr>
              <a:t>XVI</a:t>
            </a:r>
            <a:r>
              <a:rPr lang="fr-FR" sz="2000" b="1" i="1" baseline="30000" dirty="0" smtClean="0">
                <a:latin typeface="Liberation Sans"/>
              </a:rPr>
              <a:t>e</a:t>
            </a:r>
            <a:r>
              <a:rPr lang="fr-FR" sz="2000" b="1" i="1" dirty="0" smtClean="0">
                <a:latin typeface="Liberation Sans"/>
              </a:rPr>
              <a:t> siècle : unification du Japon par les 3 shoguns</a:t>
            </a:r>
          </a:p>
          <a:p>
            <a:endParaRPr lang="fr-FR" sz="2400" b="1" i="1" dirty="0" smtClean="0">
              <a:latin typeface="Liberation Sans"/>
            </a:endParaRPr>
          </a:p>
          <a:p>
            <a:endParaRPr lang="fr-FR" sz="2400" b="1" i="1" dirty="0">
              <a:latin typeface="Liberation Sans"/>
            </a:endParaRPr>
          </a:p>
          <a:p>
            <a:pPr marL="0" indent="0">
              <a:buNone/>
            </a:pPr>
            <a:endParaRPr lang="fr-FR" sz="2400" b="1" i="1" dirty="0">
              <a:latin typeface="Liberation Sans"/>
            </a:endParaRPr>
          </a:p>
          <a:p>
            <a:pPr marL="0" indent="0">
              <a:buNone/>
            </a:pPr>
            <a:endParaRPr lang="fr-FR" sz="2400" b="1" i="1" dirty="0" smtClean="0">
              <a:latin typeface="Liberation Sans"/>
            </a:endParaRPr>
          </a:p>
          <a:p>
            <a:pPr marL="1371600" lvl="3" indent="0">
              <a:buNone/>
            </a:pPr>
            <a:endParaRPr lang="fr-FR" sz="1200" b="1" i="1" dirty="0" smtClean="0">
              <a:latin typeface="Liberation Sans"/>
            </a:endParaRPr>
          </a:p>
          <a:p>
            <a:pPr lvl="1"/>
            <a:r>
              <a:rPr lang="fr-FR" sz="1800" b="1" i="1" dirty="0" smtClean="0">
                <a:latin typeface="Liberation Sans"/>
              </a:rPr>
              <a:t>Apparition du premier système officiel de joueurs professionnels</a:t>
            </a:r>
          </a:p>
          <a:p>
            <a:pPr lvl="2"/>
            <a:r>
              <a:rPr lang="fr-FR" sz="1600" i="1" dirty="0" smtClean="0">
                <a:latin typeface="Liberation Sans"/>
              </a:rPr>
              <a:t>Quatre écoles de go (</a:t>
            </a:r>
            <a:r>
              <a:rPr lang="fr-FR" sz="1600" i="1" dirty="0" err="1" smtClean="0">
                <a:latin typeface="Liberation Sans"/>
              </a:rPr>
              <a:t>Honinbo</a:t>
            </a:r>
            <a:r>
              <a:rPr lang="fr-FR" sz="1600" i="1" dirty="0" smtClean="0">
                <a:latin typeface="Liberation Sans"/>
              </a:rPr>
              <a:t>, </a:t>
            </a:r>
            <a:r>
              <a:rPr lang="fr-FR" sz="1600" i="1" dirty="0" err="1" smtClean="0">
                <a:latin typeface="Liberation Sans"/>
              </a:rPr>
              <a:t>Hayashi</a:t>
            </a:r>
            <a:r>
              <a:rPr lang="fr-FR" sz="1600" i="1" dirty="0" smtClean="0">
                <a:latin typeface="Liberation Sans"/>
              </a:rPr>
              <a:t>, </a:t>
            </a:r>
            <a:r>
              <a:rPr lang="fr-FR" sz="1600" i="1" dirty="0" err="1" smtClean="0">
                <a:latin typeface="Liberation Sans"/>
              </a:rPr>
              <a:t>Inoue</a:t>
            </a:r>
            <a:r>
              <a:rPr lang="fr-FR" sz="1600" i="1" dirty="0" smtClean="0">
                <a:latin typeface="Liberation Sans"/>
              </a:rPr>
              <a:t> et </a:t>
            </a:r>
            <a:r>
              <a:rPr lang="fr-FR" sz="1600" i="1" dirty="0" err="1" smtClean="0">
                <a:latin typeface="Liberation Sans"/>
              </a:rPr>
              <a:t>Yasui</a:t>
            </a:r>
            <a:r>
              <a:rPr lang="fr-FR" sz="1600" i="1" dirty="0" smtClean="0">
                <a:latin typeface="Liberation Sans"/>
              </a:rPr>
              <a:t>) sont créées</a:t>
            </a:r>
          </a:p>
          <a:p>
            <a:pPr lvl="3"/>
            <a:r>
              <a:rPr lang="fr-FR" sz="1100" dirty="0" smtClean="0">
                <a:latin typeface="Liberation Sans"/>
              </a:rPr>
              <a:t>Elles se disputent des postes de joueur de go "fonctionnaires" payés par l’Etat </a:t>
            </a:r>
          </a:p>
          <a:p>
            <a:pPr lvl="3"/>
            <a:r>
              <a:rPr lang="fr-FR" sz="1100" dirty="0" smtClean="0">
                <a:latin typeface="Liberation Sans"/>
              </a:rPr>
              <a:t>Elles se disputent surtout le titre de </a:t>
            </a:r>
            <a:r>
              <a:rPr lang="fr-FR" sz="1100" dirty="0" err="1" smtClean="0">
                <a:latin typeface="Liberation Sans"/>
              </a:rPr>
              <a:t>godokoro</a:t>
            </a:r>
            <a:r>
              <a:rPr lang="fr-FR" sz="1100" dirty="0" smtClean="0">
                <a:latin typeface="Liberation Sans"/>
              </a:rPr>
              <a:t> (meilleur joueur</a:t>
            </a:r>
            <a:r>
              <a:rPr lang="fr-FR" sz="1100" dirty="0">
                <a:latin typeface="Liberation Sans"/>
              </a:rPr>
              <a:t> </a:t>
            </a:r>
            <a:r>
              <a:rPr lang="fr-FR" sz="1100" dirty="0" smtClean="0">
                <a:latin typeface="Liberation Sans"/>
              </a:rPr>
              <a:t>de go) qui fait la renommée de l’école </a:t>
            </a:r>
          </a:p>
          <a:p>
            <a:pPr lvl="2"/>
            <a:r>
              <a:rPr lang="fr-FR" sz="1600" i="1" dirty="0" smtClean="0">
                <a:latin typeface="Liberation Sans"/>
              </a:rPr>
              <a:t>La </a:t>
            </a:r>
            <a:r>
              <a:rPr lang="fr-FR" sz="1600" i="1" dirty="0">
                <a:latin typeface="Liberation Sans"/>
              </a:rPr>
              <a:t>théorie </a:t>
            </a:r>
            <a:r>
              <a:rPr lang="fr-FR" sz="1600" i="1" dirty="0" smtClean="0">
                <a:latin typeface="Liberation Sans"/>
              </a:rPr>
              <a:t>est intensivement travaillée </a:t>
            </a:r>
          </a:p>
          <a:p>
            <a:pPr lvl="3"/>
            <a:r>
              <a:rPr lang="fr-FR" sz="1100" dirty="0" smtClean="0">
                <a:latin typeface="Liberation Sans"/>
              </a:rPr>
              <a:t>Evolution des règles (début de partie depuis un plateau vide)</a:t>
            </a:r>
          </a:p>
          <a:p>
            <a:pPr lvl="3"/>
            <a:r>
              <a:rPr lang="fr-FR" sz="1100" dirty="0" smtClean="0">
                <a:latin typeface="Liberation Sans"/>
              </a:rPr>
              <a:t>Travail sur les formes et les situations (</a:t>
            </a:r>
            <a:r>
              <a:rPr lang="fr-FR" sz="1100" dirty="0" err="1" smtClean="0">
                <a:latin typeface="Liberation Sans"/>
              </a:rPr>
              <a:t>tsumego</a:t>
            </a:r>
            <a:r>
              <a:rPr lang="fr-FR" sz="1100" dirty="0" smtClean="0">
                <a:latin typeface="Liberation Sans"/>
              </a:rPr>
              <a:t>)</a:t>
            </a:r>
          </a:p>
          <a:p>
            <a:pPr lvl="2"/>
            <a:r>
              <a:rPr lang="fr-FR" sz="1600" i="1" dirty="0" smtClean="0">
                <a:latin typeface="Liberation Sans"/>
              </a:rPr>
              <a:t>Le niveau de jeu augmente considérablement</a:t>
            </a:r>
          </a:p>
          <a:p>
            <a:pPr lvl="3"/>
            <a:r>
              <a:rPr lang="fr-FR" sz="1100" dirty="0" smtClean="0">
                <a:latin typeface="Liberation Sans"/>
              </a:rPr>
              <a:t>Estimation </a:t>
            </a:r>
            <a:r>
              <a:rPr lang="fr-FR" sz="1100" dirty="0">
                <a:latin typeface="Liberation Sans"/>
              </a:rPr>
              <a:t>du niveau </a:t>
            </a:r>
            <a:r>
              <a:rPr lang="fr-FR" sz="1100" dirty="0" smtClean="0">
                <a:latin typeface="Liberation Sans"/>
              </a:rPr>
              <a:t>relatif des </a:t>
            </a:r>
            <a:r>
              <a:rPr lang="fr-FR" sz="1100" dirty="0">
                <a:latin typeface="Liberation Sans"/>
              </a:rPr>
              <a:t>joueurs </a:t>
            </a:r>
            <a:r>
              <a:rPr lang="fr-FR" sz="1100" dirty="0" smtClean="0">
                <a:latin typeface="Liberation Sans"/>
              </a:rPr>
              <a:t>(création échelle dan)</a:t>
            </a:r>
          </a:p>
          <a:p>
            <a:pPr lvl="2"/>
            <a:r>
              <a:rPr lang="fr-FR" sz="1600" i="1" dirty="0">
                <a:latin typeface="Liberation Sans"/>
              </a:rPr>
              <a:t>Plusieurs joueurs </a:t>
            </a:r>
            <a:r>
              <a:rPr lang="fr-FR" sz="1600" i="1" dirty="0" smtClean="0">
                <a:latin typeface="Liberation Sans"/>
              </a:rPr>
              <a:t>laissent </a:t>
            </a:r>
            <a:r>
              <a:rPr lang="fr-FR" sz="1600" i="1" dirty="0">
                <a:latin typeface="Liberation Sans"/>
              </a:rPr>
              <a:t>leurs noms dans l'histoire  </a:t>
            </a:r>
          </a:p>
          <a:p>
            <a:pPr lvl="3"/>
            <a:r>
              <a:rPr lang="fr-FR" sz="1100" dirty="0">
                <a:latin typeface="Liberation Sans"/>
              </a:rPr>
              <a:t>Pour n’en citer qu’un : </a:t>
            </a:r>
            <a:r>
              <a:rPr lang="fr-FR" sz="1100" dirty="0" err="1">
                <a:latin typeface="Liberation Sans"/>
              </a:rPr>
              <a:t>Kuwabara</a:t>
            </a:r>
            <a:r>
              <a:rPr lang="fr-FR" sz="1100" dirty="0">
                <a:latin typeface="Liberation Sans"/>
              </a:rPr>
              <a:t> </a:t>
            </a:r>
            <a:r>
              <a:rPr lang="fr-FR" sz="1100" dirty="0" err="1">
                <a:latin typeface="Liberation Sans"/>
              </a:rPr>
              <a:t>Torajirō</a:t>
            </a:r>
            <a:r>
              <a:rPr lang="fr-FR" sz="1100" dirty="0">
                <a:latin typeface="Liberation Sans"/>
              </a:rPr>
              <a:t> (1829-1862) </a:t>
            </a:r>
            <a:endParaRPr lang="fr-FR" sz="1100" dirty="0" smtClean="0">
              <a:latin typeface="Liberation Sans"/>
            </a:endParaRPr>
          </a:p>
          <a:p>
            <a:pPr marL="1371600" lvl="3" indent="0">
              <a:buNone/>
            </a:pPr>
            <a:r>
              <a:rPr lang="fr-FR" sz="1100" dirty="0">
                <a:latin typeface="Liberation Sans"/>
              </a:rPr>
              <a:t> </a:t>
            </a:r>
            <a:r>
              <a:rPr lang="fr-FR" sz="1100" dirty="0" smtClean="0">
                <a:latin typeface="Liberation Sans"/>
              </a:rPr>
              <a:t>     (plus </a:t>
            </a:r>
            <a:r>
              <a:rPr lang="fr-FR" sz="1100" dirty="0">
                <a:latin typeface="Liberation Sans"/>
              </a:rPr>
              <a:t>connu sous le nom de </a:t>
            </a:r>
            <a:r>
              <a:rPr lang="fr-FR" sz="1100" dirty="0" err="1">
                <a:latin typeface="Liberation Sans"/>
              </a:rPr>
              <a:t>Honinbo</a:t>
            </a:r>
            <a:r>
              <a:rPr lang="fr-FR" sz="1100" dirty="0">
                <a:latin typeface="Liberation Sans"/>
              </a:rPr>
              <a:t> </a:t>
            </a:r>
            <a:r>
              <a:rPr lang="fr-FR" sz="1100" dirty="0" err="1" smtClean="0">
                <a:latin typeface="Liberation Sans"/>
              </a:rPr>
              <a:t>Shusaku</a:t>
            </a:r>
            <a:r>
              <a:rPr lang="fr-FR" sz="1100" dirty="0" smtClean="0">
                <a:latin typeface="Liberation Sans"/>
              </a:rPr>
              <a:t>)</a:t>
            </a:r>
            <a:endParaRPr lang="fr-FR" sz="1100" dirty="0">
              <a:latin typeface="Liberation Sans"/>
            </a:endParaRPr>
          </a:p>
          <a:p>
            <a:pPr lvl="2"/>
            <a:endParaRPr lang="fr-FR" sz="1400" i="1" dirty="0" smtClean="0">
              <a:latin typeface="Liberation Sans"/>
            </a:endParaRPr>
          </a:p>
          <a:p>
            <a:endParaRPr lang="fr-FR" sz="2400" b="1" i="1" dirty="0" smtClean="0">
              <a:latin typeface="Liberation Sans"/>
            </a:endParaRPr>
          </a:p>
          <a:p>
            <a:endParaRPr lang="fr-FR" sz="2400" b="1" i="1" dirty="0">
              <a:latin typeface="Liberation Sans"/>
            </a:endParaRPr>
          </a:p>
          <a:p>
            <a:pPr marL="0" indent="0">
              <a:buNone/>
            </a:pPr>
            <a:endParaRPr lang="fr-FR" sz="2400" b="1" i="1" dirty="0" smtClean="0">
              <a:latin typeface="Liberation Sans"/>
            </a:endParaRPr>
          </a:p>
          <a:p>
            <a:pPr lvl="2"/>
            <a:endParaRPr lang="fr-FR" sz="1600" b="1" i="1" dirty="0" smtClean="0">
              <a:latin typeface="Liberation Sans"/>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083" y="2152850"/>
            <a:ext cx="1268479" cy="1481583"/>
          </a:xfrm>
          <a:prstGeom prst="rect">
            <a:avLst/>
          </a:prstGeom>
        </p:spPr>
      </p:pic>
      <p:sp>
        <p:nvSpPr>
          <p:cNvPr id="6" name="ZoneTexte 5"/>
          <p:cNvSpPr txBox="1"/>
          <p:nvPr/>
        </p:nvSpPr>
        <p:spPr>
          <a:xfrm>
            <a:off x="1236177" y="3673352"/>
            <a:ext cx="1139030" cy="276999"/>
          </a:xfrm>
          <a:prstGeom prst="rect">
            <a:avLst/>
          </a:prstGeom>
          <a:noFill/>
        </p:spPr>
        <p:txBody>
          <a:bodyPr wrap="none" rtlCol="0">
            <a:spAutoFit/>
          </a:bodyPr>
          <a:lstStyle/>
          <a:p>
            <a:r>
              <a:rPr lang="fr-FR" sz="1200" b="1" dirty="0">
                <a:solidFill>
                  <a:srgbClr val="0070C0"/>
                </a:solidFill>
              </a:rPr>
              <a:t>Oda Nobunaga</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038" y="2152850"/>
            <a:ext cx="1065978" cy="1505161"/>
          </a:xfrm>
          <a:prstGeom prst="rect">
            <a:avLst/>
          </a:prstGeom>
        </p:spPr>
      </p:pic>
      <p:sp>
        <p:nvSpPr>
          <p:cNvPr id="8" name="ZoneTexte 7"/>
          <p:cNvSpPr txBox="1"/>
          <p:nvPr/>
        </p:nvSpPr>
        <p:spPr>
          <a:xfrm>
            <a:off x="3623085" y="3682209"/>
            <a:ext cx="1449884" cy="276999"/>
          </a:xfrm>
          <a:prstGeom prst="rect">
            <a:avLst/>
          </a:prstGeom>
          <a:noFill/>
        </p:spPr>
        <p:txBody>
          <a:bodyPr wrap="none" rtlCol="0">
            <a:spAutoFit/>
          </a:bodyPr>
          <a:lstStyle/>
          <a:p>
            <a:r>
              <a:rPr lang="fr-FR" sz="1200" b="1" dirty="0">
                <a:solidFill>
                  <a:srgbClr val="0070C0"/>
                </a:solidFill>
              </a:rPr>
              <a:t>Toyotomi Hideyoshi</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004" y="2152851"/>
            <a:ext cx="1345758" cy="1534164"/>
          </a:xfrm>
          <a:prstGeom prst="rect">
            <a:avLst/>
          </a:prstGeom>
        </p:spPr>
      </p:pic>
      <p:sp>
        <p:nvSpPr>
          <p:cNvPr id="11" name="ZoneTexte 10"/>
          <p:cNvSpPr txBox="1"/>
          <p:nvPr/>
        </p:nvSpPr>
        <p:spPr>
          <a:xfrm>
            <a:off x="6175731" y="3711213"/>
            <a:ext cx="1263166" cy="276999"/>
          </a:xfrm>
          <a:prstGeom prst="rect">
            <a:avLst/>
          </a:prstGeom>
          <a:noFill/>
        </p:spPr>
        <p:txBody>
          <a:bodyPr wrap="none" rtlCol="0">
            <a:spAutoFit/>
          </a:bodyPr>
          <a:lstStyle/>
          <a:p>
            <a:r>
              <a:rPr lang="fr-FR" sz="1200" b="1" dirty="0">
                <a:solidFill>
                  <a:srgbClr val="0070C0"/>
                </a:solidFill>
              </a:rPr>
              <a:t>Tokugawa Ieyasu</a:t>
            </a:r>
          </a:p>
        </p:txBody>
      </p:sp>
      <p:sp>
        <p:nvSpPr>
          <p:cNvPr id="10" name="Rectangle 9"/>
          <p:cNvSpPr/>
          <p:nvPr/>
        </p:nvSpPr>
        <p:spPr>
          <a:xfrm>
            <a:off x="5152865" y="6588105"/>
            <a:ext cx="3387103" cy="276999"/>
          </a:xfrm>
          <a:prstGeom prst="rect">
            <a:avLst/>
          </a:prstGeom>
        </p:spPr>
        <p:txBody>
          <a:bodyPr wrap="square">
            <a:spAutoFit/>
          </a:bodyPr>
          <a:lstStyle/>
          <a:p>
            <a:r>
              <a:rPr lang="en-US" sz="1200" b="1" dirty="0" err="1" smtClean="0">
                <a:solidFill>
                  <a:srgbClr val="0070C0"/>
                </a:solidFill>
              </a:rPr>
              <a:t>Honinbo</a:t>
            </a:r>
            <a:r>
              <a:rPr lang="en-US" sz="1200" b="1" dirty="0" smtClean="0">
                <a:solidFill>
                  <a:srgbClr val="0070C0"/>
                </a:solidFill>
              </a:rPr>
              <a:t> </a:t>
            </a:r>
            <a:r>
              <a:rPr lang="en-US" sz="1200" b="1" dirty="0" err="1">
                <a:solidFill>
                  <a:srgbClr val="0070C0"/>
                </a:solidFill>
              </a:rPr>
              <a:t>Shusaku</a:t>
            </a:r>
            <a:r>
              <a:rPr lang="en-US" sz="1200" b="1" dirty="0">
                <a:solidFill>
                  <a:srgbClr val="0070C0"/>
                </a:solidFill>
              </a:rPr>
              <a:t> </a:t>
            </a:r>
            <a:endParaRPr lang="en-US" sz="1200" b="1" dirty="0" smtClean="0">
              <a:solidFill>
                <a:srgbClr val="0070C0"/>
              </a:solidFill>
            </a:endParaRP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324" y="4966082"/>
            <a:ext cx="2759676" cy="1891917"/>
          </a:xfrm>
          <a:prstGeom prst="rect">
            <a:avLst/>
          </a:prstGeom>
        </p:spPr>
      </p:pic>
      <p:sp>
        <p:nvSpPr>
          <p:cNvPr id="13" name="Titre 1"/>
          <p:cNvSpPr>
            <a:spLocks noGrp="1"/>
          </p:cNvSpPr>
          <p:nvPr>
            <p:ph type="title"/>
          </p:nvPr>
        </p:nvSpPr>
        <p:spPr/>
        <p:txBody>
          <a:bodyPr>
            <a:noAutofit/>
          </a:bodyPr>
          <a:lstStyle/>
          <a:p>
            <a:r>
              <a:rPr lang="fr-FR" sz="2800" dirty="0" smtClean="0"/>
              <a:t>Evolution en orient / période pré-classique</a:t>
            </a:r>
            <a:endParaRPr lang="fr-FR" sz="2800" dirty="0"/>
          </a:p>
        </p:txBody>
      </p:sp>
    </p:spTree>
    <p:extLst>
      <p:ext uri="{BB962C8B-B14F-4D97-AF65-F5344CB8AC3E}">
        <p14:creationId xmlns:p14="http://schemas.microsoft.com/office/powerpoint/2010/main" val="3362188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3036" y="1127773"/>
            <a:ext cx="9094575" cy="5282293"/>
          </a:xfrm>
        </p:spPr>
        <p:txBody>
          <a:bodyPr>
            <a:normAutofit/>
          </a:bodyPr>
          <a:lstStyle/>
          <a:p>
            <a:r>
              <a:rPr lang="fr-FR" sz="2400" b="1" i="1" u="sng" dirty="0" smtClean="0">
                <a:latin typeface="Liberation Sans"/>
              </a:rPr>
              <a:t>Japon</a:t>
            </a:r>
            <a:r>
              <a:rPr lang="fr-FR" sz="2400" b="1" i="1" dirty="0" smtClean="0">
                <a:latin typeface="Liberation Sans"/>
              </a:rPr>
              <a:t> XVI</a:t>
            </a:r>
            <a:r>
              <a:rPr lang="fr-FR" sz="2400" b="1" i="1" baseline="30000" dirty="0" smtClean="0">
                <a:latin typeface="Liberation Sans"/>
              </a:rPr>
              <a:t>e</a:t>
            </a:r>
            <a:r>
              <a:rPr lang="fr-FR" sz="2400" b="1" i="1" dirty="0" smtClean="0">
                <a:latin typeface="Liberation Sans"/>
              </a:rPr>
              <a:t> </a:t>
            </a:r>
            <a:r>
              <a:rPr lang="fr-FR" sz="2400" b="1" i="1" dirty="0" smtClean="0">
                <a:latin typeface="Liberation Sans"/>
                <a:sym typeface="Wingdings" panose="05000000000000000000" pitchFamily="2" charset="2"/>
              </a:rPr>
              <a:t> XX</a:t>
            </a:r>
            <a:r>
              <a:rPr lang="fr-FR" sz="2400" b="1" i="1" baseline="30000" dirty="0" smtClean="0">
                <a:latin typeface="Liberation Sans"/>
                <a:sym typeface="Wingdings" panose="05000000000000000000" pitchFamily="2" charset="2"/>
              </a:rPr>
              <a:t>e</a:t>
            </a:r>
            <a:r>
              <a:rPr lang="fr-FR" sz="2400" b="1" i="1" dirty="0" smtClean="0">
                <a:latin typeface="Liberation Sans"/>
                <a:sym typeface="Wingdings" panose="05000000000000000000" pitchFamily="2" charset="2"/>
              </a:rPr>
              <a:t> siècle</a:t>
            </a:r>
            <a:endParaRPr lang="fr-FR" sz="2400" b="1" i="1" dirty="0">
              <a:latin typeface="Liberation Sans"/>
            </a:endParaRPr>
          </a:p>
          <a:p>
            <a:pPr marL="0" indent="0">
              <a:buNone/>
            </a:pPr>
            <a:r>
              <a:rPr lang="fr-FR" sz="1200" i="1" dirty="0" smtClean="0">
                <a:latin typeface="Liberation Sans"/>
              </a:rPr>
              <a:t>Le jeu de go est aussi pratiqué par des amateurs 	             		Il fait partie des 4 arts traditionnels </a:t>
            </a:r>
          </a:p>
          <a:p>
            <a:pPr marL="0" indent="0">
              <a:buNone/>
            </a:pPr>
            <a:r>
              <a:rPr lang="fr-FR" sz="1200" i="1" dirty="0" smtClean="0">
                <a:latin typeface="Liberation Sans"/>
              </a:rPr>
              <a:t>en dehors des écoles de professionnels.				(peinture, calligraphie, musique, go)</a:t>
            </a:r>
          </a:p>
          <a:p>
            <a:pPr marL="0" indent="0">
              <a:buNone/>
            </a:pPr>
            <a:r>
              <a:rPr lang="fr-FR" sz="1200" i="1" dirty="0">
                <a:latin typeface="Liberation Sans"/>
              </a:rPr>
              <a:t>	</a:t>
            </a:r>
            <a:r>
              <a:rPr lang="fr-FR" sz="1200" i="1" dirty="0" smtClean="0">
                <a:latin typeface="Liberation Sans"/>
              </a:rPr>
              <a:t>					</a:t>
            </a:r>
            <a:r>
              <a:rPr lang="fr-FR" sz="1200" i="1" dirty="0">
                <a:latin typeface="Liberation Sans"/>
              </a:rPr>
              <a:t>que toute personne éduquée doit </a:t>
            </a:r>
            <a:r>
              <a:rPr lang="fr-FR" sz="1200" i="1" dirty="0" smtClean="0">
                <a:latin typeface="Liberation Sans"/>
              </a:rPr>
              <a:t>maitriser</a:t>
            </a:r>
            <a:endParaRPr lang="fr-FR" sz="1200" i="1" dirty="0">
              <a:latin typeface="Liberation Sans"/>
            </a:endParaRPr>
          </a:p>
          <a:p>
            <a:pPr marL="0" indent="0">
              <a:buNone/>
            </a:pPr>
            <a:endParaRPr lang="fr-FR" sz="800" i="1" dirty="0">
              <a:latin typeface="Liberation Sans"/>
            </a:endParaRPr>
          </a:p>
          <a:p>
            <a:pPr marL="0" indent="0">
              <a:buNone/>
            </a:pPr>
            <a:endParaRPr lang="fr-FR" sz="600" b="1" i="1" dirty="0">
              <a:latin typeface="Liberation Sans"/>
            </a:endParaRPr>
          </a:p>
          <a:p>
            <a:pPr marL="0" indent="0">
              <a:buNone/>
            </a:pPr>
            <a:endParaRPr lang="fr-FR" sz="2400" b="1" i="1" dirty="0" smtClean="0">
              <a:latin typeface="Liberation Sans"/>
            </a:endParaRPr>
          </a:p>
          <a:p>
            <a:pPr lvl="2"/>
            <a:endParaRPr lang="fr-FR" sz="1600" b="1" i="1" dirty="0" smtClean="0">
              <a:latin typeface="Liberation Sans"/>
            </a:endParaRPr>
          </a:p>
        </p:txBody>
      </p:sp>
      <p:sp>
        <p:nvSpPr>
          <p:cNvPr id="10" name="Rectangle 9"/>
          <p:cNvSpPr/>
          <p:nvPr/>
        </p:nvSpPr>
        <p:spPr>
          <a:xfrm>
            <a:off x="2326577" y="6257836"/>
            <a:ext cx="3387103" cy="600164"/>
          </a:xfrm>
          <a:prstGeom prst="rect">
            <a:avLst/>
          </a:prstGeom>
        </p:spPr>
        <p:txBody>
          <a:bodyPr wrap="square">
            <a:spAutoFit/>
          </a:bodyPr>
          <a:lstStyle/>
          <a:p>
            <a:r>
              <a:rPr lang="en-US" sz="1100" b="1" dirty="0" err="1" smtClean="0">
                <a:solidFill>
                  <a:srgbClr val="0070C0"/>
                </a:solidFill>
              </a:rPr>
              <a:t>Lutteur</a:t>
            </a:r>
            <a:r>
              <a:rPr lang="en-US" sz="1100" b="1" dirty="0" smtClean="0">
                <a:solidFill>
                  <a:srgbClr val="0070C0"/>
                </a:solidFill>
              </a:rPr>
              <a:t> de sumo</a:t>
            </a:r>
          </a:p>
          <a:p>
            <a:r>
              <a:rPr lang="en-US" sz="1100" dirty="0" err="1" smtClean="0">
                <a:solidFill>
                  <a:srgbClr val="0070C0"/>
                </a:solidFill>
              </a:rPr>
              <a:t>Onogawa</a:t>
            </a:r>
            <a:r>
              <a:rPr lang="en-US" sz="1100" dirty="0" smtClean="0">
                <a:solidFill>
                  <a:srgbClr val="0070C0"/>
                </a:solidFill>
              </a:rPr>
              <a:t> </a:t>
            </a:r>
            <a:r>
              <a:rPr lang="en-US" sz="1100" dirty="0" err="1" smtClean="0">
                <a:solidFill>
                  <a:srgbClr val="0070C0"/>
                </a:solidFill>
              </a:rPr>
              <a:t>Kisaburō</a:t>
            </a:r>
            <a:endParaRPr lang="en-US" sz="1100" dirty="0">
              <a:solidFill>
                <a:srgbClr val="0070C0"/>
              </a:solidFill>
            </a:endParaRPr>
          </a:p>
          <a:p>
            <a:r>
              <a:rPr lang="en-US" sz="1100" dirty="0" smtClean="0">
                <a:solidFill>
                  <a:srgbClr val="0070C0"/>
                </a:solidFill>
              </a:rPr>
              <a:t>(1756-1806)</a:t>
            </a: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06" y="2295333"/>
            <a:ext cx="2158605" cy="3060233"/>
          </a:xfrm>
          <a:prstGeom prst="rect">
            <a:avLst/>
          </a:prstGeom>
        </p:spPr>
      </p:pic>
      <p:sp>
        <p:nvSpPr>
          <p:cNvPr id="16" name="Rectangle 15"/>
          <p:cNvSpPr/>
          <p:nvPr/>
        </p:nvSpPr>
        <p:spPr>
          <a:xfrm>
            <a:off x="238897" y="5355566"/>
            <a:ext cx="4572000" cy="646331"/>
          </a:xfrm>
          <a:prstGeom prst="rect">
            <a:avLst/>
          </a:prstGeom>
        </p:spPr>
        <p:txBody>
          <a:bodyPr>
            <a:spAutoFit/>
          </a:bodyPr>
          <a:lstStyle/>
          <a:p>
            <a:r>
              <a:rPr lang="fr-FR" sz="1200" b="1" dirty="0" smtClean="0">
                <a:solidFill>
                  <a:srgbClr val="0070C0"/>
                </a:solidFill>
              </a:rPr>
              <a:t>Geisha</a:t>
            </a:r>
          </a:p>
          <a:p>
            <a:r>
              <a:rPr lang="fr-FR" sz="1200" dirty="0" smtClean="0">
                <a:solidFill>
                  <a:srgbClr val="0070C0"/>
                </a:solidFill>
              </a:rPr>
              <a:t>(estampe </a:t>
            </a:r>
            <a:r>
              <a:rPr lang="fr-FR" sz="1200" dirty="0">
                <a:solidFill>
                  <a:srgbClr val="0070C0"/>
                </a:solidFill>
              </a:rPr>
              <a:t>de </a:t>
            </a:r>
            <a:r>
              <a:rPr lang="fr-FR" sz="1200" dirty="0" err="1">
                <a:solidFill>
                  <a:srgbClr val="0070C0"/>
                </a:solidFill>
              </a:rPr>
              <a:t>Kikukawa</a:t>
            </a:r>
            <a:r>
              <a:rPr lang="fr-FR" sz="1200" dirty="0">
                <a:solidFill>
                  <a:srgbClr val="0070C0"/>
                </a:solidFill>
              </a:rPr>
              <a:t> </a:t>
            </a:r>
            <a:r>
              <a:rPr lang="fr-FR" sz="1200" dirty="0" err="1">
                <a:solidFill>
                  <a:srgbClr val="0070C0"/>
                </a:solidFill>
              </a:rPr>
              <a:t>Eizan</a:t>
            </a:r>
            <a:r>
              <a:rPr lang="fr-FR" sz="1200" dirty="0">
                <a:solidFill>
                  <a:srgbClr val="0070C0"/>
                </a:solidFill>
              </a:rPr>
              <a:t>, vers 1811)</a:t>
            </a:r>
          </a:p>
          <a:p>
            <a:endParaRPr lang="fr-FR" sz="1200" dirty="0">
              <a:solidFill>
                <a:srgbClr val="0070C0"/>
              </a:solidFill>
            </a:endParaRP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659" y="2295333"/>
            <a:ext cx="1674822" cy="1911577"/>
          </a:xfrm>
          <a:prstGeom prst="rect">
            <a:avLst/>
          </a:prstGeom>
        </p:spPr>
      </p:pic>
      <p:sp>
        <p:nvSpPr>
          <p:cNvPr id="19" name="Rectangle 18"/>
          <p:cNvSpPr/>
          <p:nvPr/>
        </p:nvSpPr>
        <p:spPr>
          <a:xfrm>
            <a:off x="3050090" y="4219417"/>
            <a:ext cx="788806" cy="276999"/>
          </a:xfrm>
          <a:prstGeom prst="rect">
            <a:avLst/>
          </a:prstGeom>
        </p:spPr>
        <p:txBody>
          <a:bodyPr wrap="none">
            <a:spAutoFit/>
          </a:bodyPr>
          <a:lstStyle/>
          <a:p>
            <a:r>
              <a:rPr lang="fr-FR" sz="1200" b="1" dirty="0" smtClean="0">
                <a:solidFill>
                  <a:srgbClr val="0070C0"/>
                </a:solidFill>
              </a:rPr>
              <a:t>Samouraï</a:t>
            </a:r>
            <a:endParaRPr lang="fr-FR" sz="1200" b="1" dirty="0">
              <a:solidFill>
                <a:srgbClr val="0070C0"/>
              </a:solidFill>
            </a:endParaRPr>
          </a:p>
        </p:txBody>
      </p:sp>
      <p:pic>
        <p:nvPicPr>
          <p:cNvPr id="21" name="Image 20"/>
          <p:cNvPicPr>
            <a:picLocks noChangeAspect="1"/>
          </p:cNvPicPr>
          <p:nvPr/>
        </p:nvPicPr>
        <p:blipFill>
          <a:blip r:embed="rId4"/>
          <a:stretch>
            <a:fillRect/>
          </a:stretch>
        </p:blipFill>
        <p:spPr>
          <a:xfrm>
            <a:off x="3557319" y="4542991"/>
            <a:ext cx="1569126" cy="2293595"/>
          </a:xfrm>
          <a:prstGeom prst="rect">
            <a:avLst/>
          </a:prstGeom>
        </p:spPr>
      </p:pic>
      <p:pic>
        <p:nvPicPr>
          <p:cNvPr id="23" name="Image 22"/>
          <p:cNvPicPr>
            <a:picLocks noChangeAspect="1"/>
          </p:cNvPicPr>
          <p:nvPr/>
        </p:nvPicPr>
        <p:blipFill>
          <a:blip r:embed="rId5"/>
          <a:stretch>
            <a:fillRect/>
          </a:stretch>
        </p:blipFill>
        <p:spPr>
          <a:xfrm>
            <a:off x="5903906" y="2460388"/>
            <a:ext cx="2811726" cy="4328396"/>
          </a:xfrm>
          <a:prstGeom prst="rect">
            <a:avLst/>
          </a:prstGeom>
        </p:spPr>
      </p:pic>
      <p:sp>
        <p:nvSpPr>
          <p:cNvPr id="11" name="Rectangle 10"/>
          <p:cNvSpPr/>
          <p:nvPr/>
        </p:nvSpPr>
        <p:spPr>
          <a:xfrm>
            <a:off x="4495848" y="1356221"/>
            <a:ext cx="912622" cy="830997"/>
          </a:xfrm>
          <a:prstGeom prst="rect">
            <a:avLst/>
          </a:prstGeom>
        </p:spPr>
        <p:txBody>
          <a:bodyPr wrap="none">
            <a:spAutoFit/>
          </a:bodyPr>
          <a:lstStyle/>
          <a:p>
            <a:pPr algn="ctr"/>
            <a:r>
              <a:rPr lang="fr-FR" sz="1200" b="1" dirty="0" smtClean="0">
                <a:solidFill>
                  <a:srgbClr val="0070C0"/>
                </a:solidFill>
              </a:rPr>
              <a:t>Apparition</a:t>
            </a:r>
          </a:p>
          <a:p>
            <a:pPr algn="ctr"/>
            <a:r>
              <a:rPr lang="fr-FR" sz="1200" b="1" dirty="0" smtClean="0">
                <a:solidFill>
                  <a:srgbClr val="0070C0"/>
                </a:solidFill>
              </a:rPr>
              <a:t>échelle de </a:t>
            </a:r>
          </a:p>
          <a:p>
            <a:pPr algn="ctr"/>
            <a:r>
              <a:rPr lang="fr-FR" sz="1200" b="1" dirty="0" smtClean="0">
                <a:solidFill>
                  <a:srgbClr val="0070C0"/>
                </a:solidFill>
              </a:rPr>
              <a:t>niveau kyu </a:t>
            </a:r>
          </a:p>
          <a:p>
            <a:pPr algn="ctr"/>
            <a:r>
              <a:rPr lang="fr-FR" sz="1200" b="1" dirty="0" smtClean="0">
                <a:solidFill>
                  <a:srgbClr val="0070C0"/>
                </a:solidFill>
              </a:rPr>
              <a:t>???</a:t>
            </a:r>
            <a:endParaRPr lang="fr-FR" sz="1200" b="1" dirty="0">
              <a:solidFill>
                <a:srgbClr val="0070C0"/>
              </a:solidFill>
            </a:endParaRPr>
          </a:p>
        </p:txBody>
      </p:sp>
      <p:sp>
        <p:nvSpPr>
          <p:cNvPr id="12" name="Titre 1"/>
          <p:cNvSpPr>
            <a:spLocks noGrp="1"/>
          </p:cNvSpPr>
          <p:nvPr>
            <p:ph type="title"/>
          </p:nvPr>
        </p:nvSpPr>
        <p:spPr/>
        <p:txBody>
          <a:bodyPr>
            <a:noAutofit/>
          </a:bodyPr>
          <a:lstStyle/>
          <a:p>
            <a:r>
              <a:rPr lang="fr-FR" sz="2800" dirty="0" smtClean="0"/>
              <a:t>Evolution en orient / période pré-classique</a:t>
            </a:r>
            <a:endParaRPr lang="fr-FR" sz="2800" dirty="0"/>
          </a:p>
        </p:txBody>
      </p:sp>
    </p:spTree>
    <p:extLst>
      <p:ext uri="{BB962C8B-B14F-4D97-AF65-F5344CB8AC3E}">
        <p14:creationId xmlns:p14="http://schemas.microsoft.com/office/powerpoint/2010/main" val="4014632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2736</TotalTime>
  <Words>3877</Words>
  <Application>Microsoft Office PowerPoint</Application>
  <PresentationFormat>Affichage à l'écran (4:3)</PresentationFormat>
  <Paragraphs>661</Paragraphs>
  <Slides>38</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38</vt:i4>
      </vt:variant>
    </vt:vector>
  </HeadingPairs>
  <TitlesOfParts>
    <vt:vector size="46" baseType="lpstr">
      <vt:lpstr>Arial</vt:lpstr>
      <vt:lpstr>Calibri</vt:lpstr>
      <vt:lpstr>Calibri Light</vt:lpstr>
      <vt:lpstr>Cambria Math</vt:lpstr>
      <vt:lpstr>Liberation Sans</vt:lpstr>
      <vt:lpstr>StarSymbol</vt:lpstr>
      <vt:lpstr>Wingdings</vt:lpstr>
      <vt:lpstr>Thème Office</vt:lpstr>
      <vt:lpstr>Présentation PowerPoint</vt:lpstr>
      <vt:lpstr>Origine</vt:lpstr>
      <vt:lpstr>Origine</vt:lpstr>
      <vt:lpstr>Evolution en orient / période pré-classique</vt:lpstr>
      <vt:lpstr>Evolution en orient / période pré-classique</vt:lpstr>
      <vt:lpstr>Evolution en orient / période pré-classique</vt:lpstr>
      <vt:lpstr>Evolution en orient / période pré-classique</vt:lpstr>
      <vt:lpstr>Evolution en orient / période pré-classique</vt:lpstr>
      <vt:lpstr>Evolution en orient / période pré-classique</vt:lpstr>
      <vt:lpstr>Evolution en orient / période classique</vt:lpstr>
      <vt:lpstr>Evolution en orient / période classique</vt:lpstr>
      <vt:lpstr>Evolution en orient / période moderne</vt:lpstr>
      <vt:lpstr>Evolution en orient / période moderne</vt:lpstr>
      <vt:lpstr>Evolution en orient / période moderne</vt:lpstr>
      <vt:lpstr>Arrivée en occident</vt:lpstr>
      <vt:lpstr>Arrivée en occident / Europe, USA</vt:lpstr>
      <vt:lpstr>Arrivée en occident / Europe, USA</vt:lpstr>
      <vt:lpstr>Arrivée en occident / France</vt:lpstr>
      <vt:lpstr>Arrivée en occident / France / Grenoble</vt:lpstr>
      <vt:lpstr>Société actuelle / Classement des joueurs</vt:lpstr>
      <vt:lpstr>Société actuelle / Meilleurs joueurs</vt:lpstr>
      <vt:lpstr>Société actuelle / Meilleurs joueurs / humains</vt:lpstr>
      <vt:lpstr>Société actuelle / Meilleurs joueurs / Alphago</vt:lpstr>
      <vt:lpstr>Société actuelle / Meilleurs joueurs / Alphago</vt:lpstr>
      <vt:lpstr>Société actuelle / Littérature</vt:lpstr>
      <vt:lpstr>Société actuelle / Cinéma et télévision</vt:lpstr>
      <vt:lpstr>Règles du jeu</vt:lpstr>
      <vt:lpstr>Règles du jeu / Le matériel</vt:lpstr>
      <vt:lpstr>Règles du jeu</vt:lpstr>
      <vt:lpstr>Règles du jeu</vt:lpstr>
      <vt:lpstr>Règles du jeu</vt:lpstr>
      <vt:lpstr>Règles du jeu</vt:lpstr>
      <vt:lpstr>Règles du jeu</vt:lpstr>
      <vt:lpstr>Règles du jeu</vt:lpstr>
      <vt:lpstr>Règles du jeu</vt:lpstr>
      <vt:lpstr>Règles du jeu</vt:lpstr>
      <vt:lpstr>Règles du jeu</vt:lpstr>
      <vt:lpstr>Règles du jeu</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 LR. RONAYETTE</dc:creator>
  <cp:lastModifiedBy>Luc LR. RONAYETTE</cp:lastModifiedBy>
  <cp:revision>265</cp:revision>
  <dcterms:created xsi:type="dcterms:W3CDTF">2018-07-10T11:12:38Z</dcterms:created>
  <dcterms:modified xsi:type="dcterms:W3CDTF">2018-08-28T07:07:51Z</dcterms:modified>
</cp:coreProperties>
</file>